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11088397" r:id="rId3"/>
    <p:sldId id="11088403" r:id="rId4"/>
    <p:sldId id="11088350" r:id="rId5"/>
    <p:sldId id="260" r:id="rId6"/>
    <p:sldId id="11088363" r:id="rId7"/>
    <p:sldId id="11088364" r:id="rId8"/>
    <p:sldId id="11088365" r:id="rId9"/>
    <p:sldId id="11088337" r:id="rId10"/>
    <p:sldId id="11088366" r:id="rId11"/>
    <p:sldId id="11088367" r:id="rId12"/>
    <p:sldId id="11088399" r:id="rId13"/>
    <p:sldId id="11088401" r:id="rId14"/>
    <p:sldId id="11088342" r:id="rId15"/>
    <p:sldId id="11088373" r:id="rId16"/>
    <p:sldId id="11088380" r:id="rId17"/>
    <p:sldId id="11088384" r:id="rId18"/>
    <p:sldId id="11088385" r:id="rId19"/>
    <p:sldId id="11088386" r:id="rId20"/>
    <p:sldId id="11088381" r:id="rId21"/>
    <p:sldId id="11088382" r:id="rId22"/>
    <p:sldId id="11088387" r:id="rId23"/>
    <p:sldId id="11088388" r:id="rId24"/>
    <p:sldId id="11088389" r:id="rId25"/>
    <p:sldId id="11088393" r:id="rId26"/>
    <p:sldId id="11088390" r:id="rId27"/>
    <p:sldId id="11088391" r:id="rId28"/>
    <p:sldId id="11088392" r:id="rId29"/>
    <p:sldId id="11088394" r:id="rId30"/>
    <p:sldId id="11088347" r:id="rId31"/>
    <p:sldId id="11088374" r:id="rId32"/>
    <p:sldId id="11088375" r:id="rId33"/>
    <p:sldId id="11088376" r:id="rId34"/>
    <p:sldId id="11088378" r:id="rId35"/>
    <p:sldId id="11088395" r:id="rId36"/>
    <p:sldId id="11088396" r:id="rId37"/>
    <p:sldId id="11088353"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D8689"/>
    <a:srgbClr val="E19520"/>
    <a:srgbClr val="FBFBFB"/>
    <a:srgbClr val="E7D6B6"/>
    <a:srgbClr val="C4A159"/>
    <a:srgbClr val="9B7F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56" autoAdjust="0"/>
    <p:restoredTop sz="94660"/>
  </p:normalViewPr>
  <p:slideViewPr>
    <p:cSldViewPr snapToGrid="0">
      <p:cViewPr>
        <p:scale>
          <a:sx n="78" d="100"/>
          <a:sy n="78" d="100"/>
        </p:scale>
        <p:origin x="728" y="31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2508A-B75B-418D-9F64-3E5B6F927B6A}" type="datetimeFigureOut">
              <a:rPr lang="zh-CN" altLang="en-US" smtClean="0"/>
              <a:t>2021/7/14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7D089-AC8F-4832-A3C3-D9AF30F404B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a:t>
            </a:fld>
            <a:endParaRPr lang="zh-CN" altLang="en-US"/>
          </a:p>
        </p:txBody>
      </p:sp>
    </p:spTree>
    <p:extLst>
      <p:ext uri="{BB962C8B-B14F-4D97-AF65-F5344CB8AC3E}">
        <p14:creationId xmlns:p14="http://schemas.microsoft.com/office/powerpoint/2010/main" val="2526950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10</a:t>
            </a:fld>
            <a:endParaRPr lang="zh-CN" altLang="en-US"/>
          </a:p>
        </p:txBody>
      </p:sp>
    </p:spTree>
    <p:extLst>
      <p:ext uri="{BB962C8B-B14F-4D97-AF65-F5344CB8AC3E}">
        <p14:creationId xmlns:p14="http://schemas.microsoft.com/office/powerpoint/2010/main" val="2953774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11</a:t>
            </a:fld>
            <a:endParaRPr lang="zh-CN" altLang="en-US"/>
          </a:p>
        </p:txBody>
      </p:sp>
    </p:spTree>
    <p:extLst>
      <p:ext uri="{BB962C8B-B14F-4D97-AF65-F5344CB8AC3E}">
        <p14:creationId xmlns:p14="http://schemas.microsoft.com/office/powerpoint/2010/main" val="1592770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12</a:t>
            </a:fld>
            <a:endParaRPr lang="zh-CN" altLang="en-US"/>
          </a:p>
        </p:txBody>
      </p:sp>
    </p:spTree>
    <p:extLst>
      <p:ext uri="{BB962C8B-B14F-4D97-AF65-F5344CB8AC3E}">
        <p14:creationId xmlns:p14="http://schemas.microsoft.com/office/powerpoint/2010/main" val="956111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13</a:t>
            </a:fld>
            <a:endParaRPr lang="zh-CN" altLang="en-US"/>
          </a:p>
        </p:txBody>
      </p:sp>
    </p:spTree>
    <p:extLst>
      <p:ext uri="{BB962C8B-B14F-4D97-AF65-F5344CB8AC3E}">
        <p14:creationId xmlns:p14="http://schemas.microsoft.com/office/powerpoint/2010/main" val="3834972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14</a:t>
            </a:fld>
            <a:endParaRPr lang="zh-CN" altLang="en-US"/>
          </a:p>
        </p:txBody>
      </p:sp>
    </p:spTree>
    <p:extLst>
      <p:ext uri="{BB962C8B-B14F-4D97-AF65-F5344CB8AC3E}">
        <p14:creationId xmlns:p14="http://schemas.microsoft.com/office/powerpoint/2010/main" val="77978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15</a:t>
            </a:fld>
            <a:endParaRPr lang="zh-CN" altLang="en-US"/>
          </a:p>
        </p:txBody>
      </p:sp>
    </p:spTree>
    <p:extLst>
      <p:ext uri="{BB962C8B-B14F-4D97-AF65-F5344CB8AC3E}">
        <p14:creationId xmlns:p14="http://schemas.microsoft.com/office/powerpoint/2010/main" val="926881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16</a:t>
            </a:fld>
            <a:endParaRPr lang="zh-CN" altLang="en-US"/>
          </a:p>
        </p:txBody>
      </p:sp>
    </p:spTree>
    <p:extLst>
      <p:ext uri="{BB962C8B-B14F-4D97-AF65-F5344CB8AC3E}">
        <p14:creationId xmlns:p14="http://schemas.microsoft.com/office/powerpoint/2010/main" val="62588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E77D089-AC8F-4832-A3C3-D9AF30F404B8}" type="slidenum">
              <a:rPr lang="zh-CN" altLang="en-US" smtClean="0"/>
              <a:t>17</a:t>
            </a:fld>
            <a:endParaRPr lang="zh-CN" altLang="en-US"/>
          </a:p>
        </p:txBody>
      </p:sp>
    </p:spTree>
    <p:extLst>
      <p:ext uri="{BB962C8B-B14F-4D97-AF65-F5344CB8AC3E}">
        <p14:creationId xmlns:p14="http://schemas.microsoft.com/office/powerpoint/2010/main" val="3913428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18</a:t>
            </a:fld>
            <a:endParaRPr lang="zh-CN" altLang="en-US"/>
          </a:p>
        </p:txBody>
      </p:sp>
    </p:spTree>
    <p:extLst>
      <p:ext uri="{BB962C8B-B14F-4D97-AF65-F5344CB8AC3E}">
        <p14:creationId xmlns:p14="http://schemas.microsoft.com/office/powerpoint/2010/main" val="3409771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19</a:t>
            </a:fld>
            <a:endParaRPr lang="zh-CN" altLang="en-US"/>
          </a:p>
        </p:txBody>
      </p:sp>
    </p:spTree>
    <p:extLst>
      <p:ext uri="{BB962C8B-B14F-4D97-AF65-F5344CB8AC3E}">
        <p14:creationId xmlns:p14="http://schemas.microsoft.com/office/powerpoint/2010/main" val="106927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a:t>
            </a:fld>
            <a:endParaRPr lang="zh-CN" altLang="en-US"/>
          </a:p>
        </p:txBody>
      </p:sp>
    </p:spTree>
    <p:extLst>
      <p:ext uri="{BB962C8B-B14F-4D97-AF65-F5344CB8AC3E}">
        <p14:creationId xmlns:p14="http://schemas.microsoft.com/office/powerpoint/2010/main" val="3693340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20</a:t>
            </a:fld>
            <a:endParaRPr lang="zh-CN" altLang="en-US"/>
          </a:p>
        </p:txBody>
      </p:sp>
    </p:spTree>
    <p:extLst>
      <p:ext uri="{BB962C8B-B14F-4D97-AF65-F5344CB8AC3E}">
        <p14:creationId xmlns:p14="http://schemas.microsoft.com/office/powerpoint/2010/main" val="3020244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21</a:t>
            </a:fld>
            <a:endParaRPr lang="zh-CN" altLang="en-US"/>
          </a:p>
        </p:txBody>
      </p:sp>
    </p:spTree>
    <p:extLst>
      <p:ext uri="{BB962C8B-B14F-4D97-AF65-F5344CB8AC3E}">
        <p14:creationId xmlns:p14="http://schemas.microsoft.com/office/powerpoint/2010/main" val="2672565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22</a:t>
            </a:fld>
            <a:endParaRPr lang="zh-CN" altLang="en-US"/>
          </a:p>
        </p:txBody>
      </p:sp>
    </p:spTree>
    <p:extLst>
      <p:ext uri="{BB962C8B-B14F-4D97-AF65-F5344CB8AC3E}">
        <p14:creationId xmlns:p14="http://schemas.microsoft.com/office/powerpoint/2010/main" val="37122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23</a:t>
            </a:fld>
            <a:endParaRPr lang="zh-CN" altLang="en-US"/>
          </a:p>
        </p:txBody>
      </p:sp>
    </p:spTree>
    <p:extLst>
      <p:ext uri="{BB962C8B-B14F-4D97-AF65-F5344CB8AC3E}">
        <p14:creationId xmlns:p14="http://schemas.microsoft.com/office/powerpoint/2010/main" val="1239805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24</a:t>
            </a:fld>
            <a:endParaRPr lang="zh-CN" altLang="en-US"/>
          </a:p>
        </p:txBody>
      </p:sp>
    </p:spTree>
    <p:extLst>
      <p:ext uri="{BB962C8B-B14F-4D97-AF65-F5344CB8AC3E}">
        <p14:creationId xmlns:p14="http://schemas.microsoft.com/office/powerpoint/2010/main" val="2620034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25</a:t>
            </a:fld>
            <a:endParaRPr lang="zh-CN" altLang="en-US"/>
          </a:p>
        </p:txBody>
      </p:sp>
    </p:spTree>
    <p:extLst>
      <p:ext uri="{BB962C8B-B14F-4D97-AF65-F5344CB8AC3E}">
        <p14:creationId xmlns:p14="http://schemas.microsoft.com/office/powerpoint/2010/main" val="1688162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26</a:t>
            </a:fld>
            <a:endParaRPr lang="zh-CN" altLang="en-US"/>
          </a:p>
        </p:txBody>
      </p:sp>
    </p:spTree>
    <p:extLst>
      <p:ext uri="{BB962C8B-B14F-4D97-AF65-F5344CB8AC3E}">
        <p14:creationId xmlns:p14="http://schemas.microsoft.com/office/powerpoint/2010/main" val="26367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27</a:t>
            </a:fld>
            <a:endParaRPr lang="zh-CN" altLang="en-US"/>
          </a:p>
        </p:txBody>
      </p:sp>
    </p:spTree>
    <p:extLst>
      <p:ext uri="{BB962C8B-B14F-4D97-AF65-F5344CB8AC3E}">
        <p14:creationId xmlns:p14="http://schemas.microsoft.com/office/powerpoint/2010/main" val="2826571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28</a:t>
            </a:fld>
            <a:endParaRPr lang="zh-CN" altLang="en-US"/>
          </a:p>
        </p:txBody>
      </p:sp>
    </p:spTree>
    <p:extLst>
      <p:ext uri="{BB962C8B-B14F-4D97-AF65-F5344CB8AC3E}">
        <p14:creationId xmlns:p14="http://schemas.microsoft.com/office/powerpoint/2010/main" val="3376500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29</a:t>
            </a:fld>
            <a:endParaRPr lang="zh-CN" altLang="en-US"/>
          </a:p>
        </p:txBody>
      </p:sp>
    </p:spTree>
    <p:extLst>
      <p:ext uri="{BB962C8B-B14F-4D97-AF65-F5344CB8AC3E}">
        <p14:creationId xmlns:p14="http://schemas.microsoft.com/office/powerpoint/2010/main" val="1056968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a:t>
            </a:fld>
            <a:endParaRPr lang="zh-CN" altLang="en-US"/>
          </a:p>
        </p:txBody>
      </p:sp>
    </p:spTree>
    <p:extLst>
      <p:ext uri="{BB962C8B-B14F-4D97-AF65-F5344CB8AC3E}">
        <p14:creationId xmlns:p14="http://schemas.microsoft.com/office/powerpoint/2010/main" val="2648319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30</a:t>
            </a:fld>
            <a:endParaRPr lang="zh-CN" altLang="en-US"/>
          </a:p>
        </p:txBody>
      </p:sp>
    </p:spTree>
    <p:extLst>
      <p:ext uri="{BB962C8B-B14F-4D97-AF65-F5344CB8AC3E}">
        <p14:creationId xmlns:p14="http://schemas.microsoft.com/office/powerpoint/2010/main" val="1988749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31</a:t>
            </a:fld>
            <a:endParaRPr lang="zh-CN" altLang="en-US"/>
          </a:p>
        </p:txBody>
      </p:sp>
    </p:spTree>
    <p:extLst>
      <p:ext uri="{BB962C8B-B14F-4D97-AF65-F5344CB8AC3E}">
        <p14:creationId xmlns:p14="http://schemas.microsoft.com/office/powerpoint/2010/main" val="238985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32</a:t>
            </a:fld>
            <a:endParaRPr lang="zh-CN" altLang="en-US"/>
          </a:p>
        </p:txBody>
      </p:sp>
    </p:spTree>
    <p:extLst>
      <p:ext uri="{BB962C8B-B14F-4D97-AF65-F5344CB8AC3E}">
        <p14:creationId xmlns:p14="http://schemas.microsoft.com/office/powerpoint/2010/main" val="1408585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33</a:t>
            </a:fld>
            <a:endParaRPr lang="zh-CN" altLang="en-US"/>
          </a:p>
        </p:txBody>
      </p:sp>
    </p:spTree>
    <p:extLst>
      <p:ext uri="{BB962C8B-B14F-4D97-AF65-F5344CB8AC3E}">
        <p14:creationId xmlns:p14="http://schemas.microsoft.com/office/powerpoint/2010/main" val="2546315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34</a:t>
            </a:fld>
            <a:endParaRPr lang="zh-CN" altLang="en-US"/>
          </a:p>
        </p:txBody>
      </p:sp>
    </p:spTree>
    <p:extLst>
      <p:ext uri="{BB962C8B-B14F-4D97-AF65-F5344CB8AC3E}">
        <p14:creationId xmlns:p14="http://schemas.microsoft.com/office/powerpoint/2010/main" val="1119719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35</a:t>
            </a:fld>
            <a:endParaRPr lang="zh-CN" altLang="en-US"/>
          </a:p>
        </p:txBody>
      </p:sp>
    </p:spTree>
    <p:extLst>
      <p:ext uri="{BB962C8B-B14F-4D97-AF65-F5344CB8AC3E}">
        <p14:creationId xmlns:p14="http://schemas.microsoft.com/office/powerpoint/2010/main" val="2662040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36</a:t>
            </a:fld>
            <a:endParaRPr lang="zh-CN" altLang="en-US"/>
          </a:p>
        </p:txBody>
      </p:sp>
    </p:spTree>
    <p:extLst>
      <p:ext uri="{BB962C8B-B14F-4D97-AF65-F5344CB8AC3E}">
        <p14:creationId xmlns:p14="http://schemas.microsoft.com/office/powerpoint/2010/main" val="3547871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37</a:t>
            </a:fld>
            <a:endParaRPr lang="zh-CN" altLang="en-US"/>
          </a:p>
        </p:txBody>
      </p:sp>
    </p:spTree>
    <p:extLst>
      <p:ext uri="{BB962C8B-B14F-4D97-AF65-F5344CB8AC3E}">
        <p14:creationId xmlns:p14="http://schemas.microsoft.com/office/powerpoint/2010/main" val="51501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4</a:t>
            </a:fld>
            <a:endParaRPr lang="zh-CN" altLang="en-US"/>
          </a:p>
        </p:txBody>
      </p:sp>
    </p:spTree>
    <p:extLst>
      <p:ext uri="{BB962C8B-B14F-4D97-AF65-F5344CB8AC3E}">
        <p14:creationId xmlns:p14="http://schemas.microsoft.com/office/powerpoint/2010/main" val="222287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5</a:t>
            </a:fld>
            <a:endParaRPr lang="zh-CN" altLang="en-US"/>
          </a:p>
        </p:txBody>
      </p:sp>
    </p:spTree>
    <p:extLst>
      <p:ext uri="{BB962C8B-B14F-4D97-AF65-F5344CB8AC3E}">
        <p14:creationId xmlns:p14="http://schemas.microsoft.com/office/powerpoint/2010/main" val="1546101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6</a:t>
            </a:fld>
            <a:endParaRPr lang="zh-CN" altLang="en-US"/>
          </a:p>
        </p:txBody>
      </p:sp>
    </p:spTree>
    <p:extLst>
      <p:ext uri="{BB962C8B-B14F-4D97-AF65-F5344CB8AC3E}">
        <p14:creationId xmlns:p14="http://schemas.microsoft.com/office/powerpoint/2010/main" val="367729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7</a:t>
            </a:fld>
            <a:endParaRPr lang="zh-CN" altLang="en-US"/>
          </a:p>
        </p:txBody>
      </p:sp>
    </p:spTree>
    <p:extLst>
      <p:ext uri="{BB962C8B-B14F-4D97-AF65-F5344CB8AC3E}">
        <p14:creationId xmlns:p14="http://schemas.microsoft.com/office/powerpoint/2010/main" val="1901286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8</a:t>
            </a:fld>
            <a:endParaRPr lang="zh-CN" altLang="en-US"/>
          </a:p>
        </p:txBody>
      </p:sp>
    </p:spTree>
    <p:extLst>
      <p:ext uri="{BB962C8B-B14F-4D97-AF65-F5344CB8AC3E}">
        <p14:creationId xmlns:p14="http://schemas.microsoft.com/office/powerpoint/2010/main" val="2332684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77D089-AC8F-4832-A3C3-D9AF30F404B8}" type="slidenum">
              <a:rPr lang="zh-CN" altLang="en-US" smtClean="0"/>
              <a:t>9</a:t>
            </a:fld>
            <a:endParaRPr lang="zh-CN" altLang="en-US"/>
          </a:p>
        </p:txBody>
      </p:sp>
    </p:spTree>
    <p:extLst>
      <p:ext uri="{BB962C8B-B14F-4D97-AF65-F5344CB8AC3E}">
        <p14:creationId xmlns:p14="http://schemas.microsoft.com/office/powerpoint/2010/main" val="13109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C7EDD04-3380-456C-A4C5-9C1D0E1592E4}" type="datetimeFigureOut">
              <a:rPr lang="zh-CN" altLang="en-US" smtClean="0"/>
              <a:t>2021/7/14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0F071-055F-47C1-A42F-B01CE3C7998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EDD04-3380-456C-A4C5-9C1D0E1592E4}" type="datetimeFigureOut">
              <a:rPr lang="zh-CN" altLang="en-US" smtClean="0"/>
              <a:t>2021/7/14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0F071-055F-47C1-A42F-B01CE3C7998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jpeg"/><Relationship Id="rId5" Type="http://schemas.openxmlformats.org/officeDocument/2006/relationships/image" Target="../media/image1.jpeg"/><Relationship Id="rId10" Type="http://schemas.openxmlformats.org/officeDocument/2006/relationships/image" Target="../media/image15.jpeg"/><Relationship Id="rId4" Type="http://schemas.openxmlformats.org/officeDocument/2006/relationships/notesSlide" Target="../notesSlides/notesSlide15.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7.jpeg"/></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9.jpeg"/></Relationships>
</file>

<file path=ppt/slides/_rels/slide1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24.jpg"/><Relationship Id="rId4" Type="http://schemas.openxmlformats.org/officeDocument/2006/relationships/image" Target="../media/image9.jpeg"/><Relationship Id="rId9" Type="http://schemas.openxmlformats.org/officeDocument/2006/relationships/image" Target="../media/image23.jpg"/></Relationships>
</file>

<file path=ppt/slides/_rels/slide21.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29.jpeg"/></Relationships>
</file>

<file path=ppt/slides/_rels/slide25.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32.jpg"/><Relationship Id="rId4" Type="http://schemas.openxmlformats.org/officeDocument/2006/relationships/image" Target="../media/image9.jpeg"/><Relationship Id="rId9" Type="http://schemas.openxmlformats.org/officeDocument/2006/relationships/image" Target="../media/image31.jpg"/></Relationships>
</file>

<file path=ppt/slides/_rels/slide2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34.jpg"/></Relationships>
</file>

<file path=ppt/slides/_rels/slide27.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36.jpg"/></Relationships>
</file>

<file path=ppt/slides/_rels/slide28.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39.jpg"/><Relationship Id="rId4" Type="http://schemas.openxmlformats.org/officeDocument/2006/relationships/image" Target="../media/image9.jpeg"/><Relationship Id="rId9" Type="http://schemas.openxmlformats.org/officeDocument/2006/relationships/image" Target="../media/image38.jpg"/></Relationships>
</file>

<file path=ppt/slides/_rels/slide29.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jpeg"/><Relationship Id="rId5" Type="http://schemas.openxmlformats.org/officeDocument/2006/relationships/image" Target="../media/image1.jpeg"/><Relationship Id="rId10" Type="http://schemas.openxmlformats.org/officeDocument/2006/relationships/image" Target="../media/image42.png"/><Relationship Id="rId4" Type="http://schemas.openxmlformats.org/officeDocument/2006/relationships/notesSlide" Target="../notesSlides/notesSlide35.xml"/><Relationship Id="rId9"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jpeg"/><Relationship Id="rId5" Type="http://schemas.openxmlformats.org/officeDocument/2006/relationships/image" Target="../media/image1.jpeg"/><Relationship Id="rId4" Type="http://schemas.openxmlformats.org/officeDocument/2006/relationships/notesSlide" Target="../notesSlides/notesSlide6.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jpeg"/><Relationship Id="rId5" Type="http://schemas.openxmlformats.org/officeDocument/2006/relationships/image" Target="../media/image1.jpeg"/><Relationship Id="rId4" Type="http://schemas.openxmlformats.org/officeDocument/2006/relationships/notesSlide" Target="../notesSlides/notesSlide7.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9.jpeg"/><Relationship Id="rId5" Type="http://schemas.openxmlformats.org/officeDocument/2006/relationships/image" Target="../media/image1.jpeg"/><Relationship Id="rId4" Type="http://schemas.openxmlformats.org/officeDocument/2006/relationships/notesSlide" Target="../notesSlides/notesSlide8.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309" y="430393"/>
            <a:ext cx="8701690" cy="605023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093" y="-34290"/>
            <a:ext cx="7247624" cy="604139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0821" y="1190631"/>
            <a:ext cx="6030357" cy="5418138"/>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4412" y="5756274"/>
            <a:ext cx="585268" cy="704306"/>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7441" y="5642329"/>
            <a:ext cx="946149" cy="946149"/>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319" y="491330"/>
            <a:ext cx="954089" cy="954089"/>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0664" y="3605213"/>
            <a:ext cx="1779587" cy="1779587"/>
          </a:xfrm>
          <a:prstGeom prst="rect">
            <a:avLst/>
          </a:prstGeom>
        </p:spPr>
      </p:pic>
      <p:cxnSp>
        <p:nvCxnSpPr>
          <p:cNvPr id="23" name="直接连接符 22"/>
          <p:cNvCxnSpPr/>
          <p:nvPr/>
        </p:nvCxnSpPr>
        <p:spPr>
          <a:xfrm>
            <a:off x="4894684" y="2892961"/>
            <a:ext cx="23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598725" y="2948613"/>
            <a:ext cx="3106360" cy="1477328"/>
          </a:xfrm>
          <a:prstGeom prst="rect">
            <a:avLst/>
          </a:prstGeom>
          <a:noFill/>
        </p:spPr>
        <p:txBody>
          <a:bodyPr wrap="square" rtlCol="0">
            <a:spAutoFit/>
          </a:bodyPr>
          <a:lstStyle/>
          <a:p>
            <a:pPr algn="ctr"/>
            <a:r>
              <a:rPr lang="zh-CN" altLang="en-US" b="1" dirty="0">
                <a:solidFill>
                  <a:schemeClr val="bg1"/>
                </a:solidFill>
                <a:effectLst>
                  <a:outerShdw blurRad="38100" dist="38100" dir="2700000" algn="tl">
                    <a:srgbClr val="000000">
                      <a:alpha val="43137"/>
                    </a:srgbClr>
                  </a:outerShdw>
                </a:effectLst>
                <a:latin typeface="+mn-ea"/>
              </a:rPr>
              <a:t>指导老师：陈博</a:t>
            </a:r>
            <a:endParaRPr lang="en-US" altLang="zh-CN" b="1" dirty="0">
              <a:solidFill>
                <a:schemeClr val="bg1"/>
              </a:solidFill>
              <a:effectLst>
                <a:outerShdw blurRad="38100" dist="38100" dir="2700000" algn="tl">
                  <a:srgbClr val="000000">
                    <a:alpha val="43137"/>
                  </a:srgbClr>
                </a:outerShdw>
              </a:effectLst>
              <a:latin typeface="+mn-ea"/>
            </a:endParaRPr>
          </a:p>
          <a:p>
            <a:pPr algn="ctr"/>
            <a:r>
              <a:rPr lang="zh-CN" altLang="en-US" b="1" dirty="0">
                <a:solidFill>
                  <a:schemeClr val="bg1"/>
                </a:solidFill>
                <a:effectLst>
                  <a:outerShdw blurRad="38100" dist="38100" dir="2700000" algn="tl">
                    <a:srgbClr val="000000">
                      <a:alpha val="43137"/>
                    </a:srgbClr>
                  </a:outerShdw>
                </a:effectLst>
                <a:latin typeface="+mn-ea"/>
              </a:rPr>
              <a:t>组长：张华星</a:t>
            </a:r>
            <a:endParaRPr lang="en-US" altLang="zh-CN" b="1" dirty="0">
              <a:solidFill>
                <a:schemeClr val="bg1"/>
              </a:solidFill>
              <a:effectLst>
                <a:outerShdw blurRad="38100" dist="38100" dir="2700000" algn="tl">
                  <a:srgbClr val="000000">
                    <a:alpha val="43137"/>
                  </a:srgbClr>
                </a:outerShdw>
              </a:effectLst>
              <a:latin typeface="+mn-ea"/>
            </a:endParaRPr>
          </a:p>
          <a:p>
            <a:pPr algn="ctr"/>
            <a:r>
              <a:rPr lang="zh-CN" altLang="en-US" b="1" dirty="0">
                <a:solidFill>
                  <a:schemeClr val="bg1"/>
                </a:solidFill>
                <a:effectLst>
                  <a:outerShdw blurRad="38100" dist="38100" dir="2700000" algn="tl">
                    <a:srgbClr val="000000">
                      <a:alpha val="43137"/>
                    </a:srgbClr>
                  </a:outerShdw>
                </a:effectLst>
                <a:latin typeface="+mn-ea"/>
              </a:rPr>
              <a:t>组员：原辰宇</a:t>
            </a:r>
            <a:endParaRPr lang="en-US" altLang="zh-CN" b="1" dirty="0">
              <a:solidFill>
                <a:schemeClr val="bg1"/>
              </a:solidFill>
              <a:effectLst>
                <a:outerShdw blurRad="38100" dist="38100" dir="2700000" algn="tl">
                  <a:srgbClr val="000000">
                    <a:alpha val="43137"/>
                  </a:srgbClr>
                </a:outerShdw>
              </a:effectLst>
              <a:latin typeface="+mn-ea"/>
            </a:endParaRPr>
          </a:p>
          <a:p>
            <a:pPr algn="ctr"/>
            <a:r>
              <a:rPr lang="zh-CN" altLang="en-US" b="1" dirty="0">
                <a:solidFill>
                  <a:schemeClr val="bg1"/>
                </a:solidFill>
                <a:effectLst>
                  <a:outerShdw blurRad="38100" dist="38100" dir="2700000" algn="tl">
                    <a:srgbClr val="000000">
                      <a:alpha val="43137"/>
                    </a:srgbClr>
                  </a:outerShdw>
                </a:effectLst>
                <a:latin typeface="+mn-ea"/>
              </a:rPr>
              <a:t>           张冰聪</a:t>
            </a:r>
            <a:endParaRPr lang="en-US" altLang="zh-CN" b="1" dirty="0">
              <a:solidFill>
                <a:schemeClr val="bg1"/>
              </a:solidFill>
              <a:effectLst>
                <a:outerShdw blurRad="38100" dist="38100" dir="2700000" algn="tl">
                  <a:srgbClr val="000000">
                    <a:alpha val="43137"/>
                  </a:srgbClr>
                </a:outerShdw>
              </a:effectLst>
              <a:latin typeface="+mn-ea"/>
            </a:endParaRPr>
          </a:p>
          <a:p>
            <a:pPr algn="ctr"/>
            <a:r>
              <a:rPr lang="zh-CN" altLang="en-US" b="1" dirty="0">
                <a:solidFill>
                  <a:schemeClr val="bg1"/>
                </a:solidFill>
                <a:effectLst>
                  <a:outerShdw blurRad="38100" dist="38100" dir="2700000" algn="tl">
                    <a:srgbClr val="000000">
                      <a:alpha val="43137"/>
                    </a:srgbClr>
                  </a:outerShdw>
                </a:effectLst>
                <a:latin typeface="+mn-ea"/>
              </a:rPr>
              <a:t>           孙梓楠</a:t>
            </a:r>
            <a:endParaRPr lang="en-US" altLang="zh-CN" b="1" dirty="0">
              <a:solidFill>
                <a:schemeClr val="bg1"/>
              </a:solidFill>
              <a:effectLst>
                <a:outerShdw blurRad="38100" dist="38100" dir="2700000" algn="tl">
                  <a:srgbClr val="000000">
                    <a:alpha val="43137"/>
                  </a:srgbClr>
                </a:outerShdw>
              </a:effectLst>
              <a:latin typeface="+mn-ea"/>
            </a:endParaRPr>
          </a:p>
        </p:txBody>
      </p:sp>
      <p:sp>
        <p:nvSpPr>
          <p:cNvPr id="26" name="文本框 25"/>
          <p:cNvSpPr txBox="1"/>
          <p:nvPr/>
        </p:nvSpPr>
        <p:spPr>
          <a:xfrm>
            <a:off x="3744267" y="1542157"/>
            <a:ext cx="4815275" cy="1323439"/>
          </a:xfrm>
          <a:prstGeom prst="rect">
            <a:avLst/>
          </a:prstGeom>
          <a:noFill/>
        </p:spPr>
        <p:txBody>
          <a:bodyPr wrap="square" rtlCol="0">
            <a:spAutoFit/>
          </a:bodyPr>
          <a:lstStyle/>
          <a:p>
            <a:pPr algn="ctr"/>
            <a:r>
              <a:rPr lang="zh-CN" altLang="en-US" sz="4000" b="1" dirty="0"/>
              <a:t>数据可视化学生成绩分析系统</a:t>
            </a:r>
          </a:p>
        </p:txBody>
      </p:sp>
    </p:spTree>
  </p:cSld>
  <p:clrMapOvr>
    <a:masterClrMapping/>
  </p:clrMapOvr>
  <mc:AlternateContent xmlns:mc="http://schemas.openxmlformats.org/markup-compatibility/2006" xmlns:p14="http://schemas.microsoft.com/office/powerpoint/2010/main">
    <mc:Choice Requires="p14">
      <p:transition spd="slow" p14:dur="1400" advClick="0" advTm="1283">
        <p14:doors dir="vert"/>
      </p:transition>
    </mc:Choice>
    <mc:Fallback xmlns="">
      <p:transition spd="slow" advClick="0" advTm="12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par>
                                <p:cTn id="23" presetID="3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90"/>
                                          </p:val>
                                        </p:tav>
                                        <p:tav tm="100000">
                                          <p:val>
                                            <p:fltVal val="0"/>
                                          </p:val>
                                        </p:tav>
                                      </p:tavLst>
                                    </p:anim>
                                    <p:animEffect transition="in" filter="fade">
                                      <p:cBhvr>
                                        <p:cTn id="28" dur="1000"/>
                                        <p:tgtEl>
                                          <p:spTgt spid="14"/>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000" fill="hold"/>
                                        <p:tgtEl>
                                          <p:spTgt spid="22"/>
                                        </p:tgtEl>
                                        <p:attrNameLst>
                                          <p:attrName>ppt_w</p:attrName>
                                        </p:attrNameLst>
                                      </p:cBhvr>
                                      <p:tavLst>
                                        <p:tav tm="0">
                                          <p:val>
                                            <p:fltVal val="0"/>
                                          </p:val>
                                        </p:tav>
                                        <p:tav tm="100000">
                                          <p:val>
                                            <p:strVal val="#ppt_w"/>
                                          </p:val>
                                        </p:tav>
                                      </p:tavLst>
                                    </p:anim>
                                    <p:anim calcmode="lin" valueType="num">
                                      <p:cBhvr>
                                        <p:cTn id="39" dur="1000" fill="hold"/>
                                        <p:tgtEl>
                                          <p:spTgt spid="22"/>
                                        </p:tgtEl>
                                        <p:attrNameLst>
                                          <p:attrName>ppt_h</p:attrName>
                                        </p:attrNameLst>
                                      </p:cBhvr>
                                      <p:tavLst>
                                        <p:tav tm="0">
                                          <p:val>
                                            <p:fltVal val="0"/>
                                          </p:val>
                                        </p:tav>
                                        <p:tav tm="100000">
                                          <p:val>
                                            <p:strVal val="#ppt_h"/>
                                          </p:val>
                                        </p:tav>
                                      </p:tavLst>
                                    </p:anim>
                                    <p:anim calcmode="lin" valueType="num">
                                      <p:cBhvr>
                                        <p:cTn id="40" dur="1000" fill="hold"/>
                                        <p:tgtEl>
                                          <p:spTgt spid="22"/>
                                        </p:tgtEl>
                                        <p:attrNameLst>
                                          <p:attrName>style.rotation</p:attrName>
                                        </p:attrNameLst>
                                      </p:cBhvr>
                                      <p:tavLst>
                                        <p:tav tm="0">
                                          <p:val>
                                            <p:fltVal val="90"/>
                                          </p:val>
                                        </p:tav>
                                        <p:tav tm="100000">
                                          <p:val>
                                            <p:fltVal val="0"/>
                                          </p:val>
                                        </p:tav>
                                      </p:tavLst>
                                    </p:anim>
                                    <p:animEffect transition="in" filter="fade">
                                      <p:cBhvr>
                                        <p:cTn id="41" dur="1000"/>
                                        <p:tgtEl>
                                          <p:spTgt spid="22"/>
                                        </p:tgtEl>
                                      </p:cBhvr>
                                    </p:animEffect>
                                  </p:childTnLst>
                                </p:cTn>
                              </p:par>
                              <p:par>
                                <p:cTn id="42" presetID="31"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ppt_w</p:attrName>
                                        </p:attrNameLst>
                                      </p:cBhvr>
                                      <p:tavLst>
                                        <p:tav tm="0">
                                          <p:val>
                                            <p:fltVal val="0"/>
                                          </p:val>
                                        </p:tav>
                                        <p:tav tm="100000">
                                          <p:val>
                                            <p:strVal val="#ppt_w"/>
                                          </p:val>
                                        </p:tav>
                                      </p:tavLst>
                                    </p:anim>
                                    <p:anim calcmode="lin" valueType="num">
                                      <p:cBhvr>
                                        <p:cTn id="45" dur="1000" fill="hold"/>
                                        <p:tgtEl>
                                          <p:spTgt spid="8"/>
                                        </p:tgtEl>
                                        <p:attrNameLst>
                                          <p:attrName>ppt_h</p:attrName>
                                        </p:attrNameLst>
                                      </p:cBhvr>
                                      <p:tavLst>
                                        <p:tav tm="0">
                                          <p:val>
                                            <p:fltVal val="0"/>
                                          </p:val>
                                        </p:tav>
                                        <p:tav tm="100000">
                                          <p:val>
                                            <p:strVal val="#ppt_h"/>
                                          </p:val>
                                        </p:tav>
                                      </p:tavLst>
                                    </p:anim>
                                    <p:anim calcmode="lin" valueType="num">
                                      <p:cBhvr>
                                        <p:cTn id="46" dur="1000" fill="hold"/>
                                        <p:tgtEl>
                                          <p:spTgt spid="8"/>
                                        </p:tgtEl>
                                        <p:attrNameLst>
                                          <p:attrName>style.rotation</p:attrName>
                                        </p:attrNameLst>
                                      </p:cBhvr>
                                      <p:tavLst>
                                        <p:tav tm="0">
                                          <p:val>
                                            <p:fltVal val="90"/>
                                          </p:val>
                                        </p:tav>
                                        <p:tav tm="100000">
                                          <p:val>
                                            <p:fltVal val="0"/>
                                          </p:val>
                                        </p:tav>
                                      </p:tavLst>
                                    </p:anim>
                                    <p:animEffect transition="in" filter="fade">
                                      <p:cBhvr>
                                        <p:cTn id="47" dur="1000"/>
                                        <p:tgtEl>
                                          <p:spTgt spid="8"/>
                                        </p:tgtEl>
                                      </p:cBhvr>
                                    </p:animEffect>
                                  </p:childTnLst>
                                </p:cTn>
                              </p:par>
                            </p:childTnLst>
                          </p:cTn>
                        </p:par>
                        <p:par>
                          <p:cTn id="48" fill="hold">
                            <p:stCondLst>
                              <p:cond delay="3000"/>
                            </p:stCondLst>
                            <p:childTnLst>
                              <p:par>
                                <p:cTn id="49" presetID="14" presetClass="entr" presetSubtype="1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randombar(horizontal)">
                                      <p:cBhvr>
                                        <p:cTn id="51" dur="500"/>
                                        <p:tgtEl>
                                          <p:spTgt spid="26"/>
                                        </p:tgtEl>
                                      </p:cBhvr>
                                    </p:animEffect>
                                  </p:childTnLst>
                                </p:cTn>
                              </p:par>
                            </p:childTnLst>
                          </p:cTn>
                        </p:par>
                        <p:par>
                          <p:cTn id="52" fill="hold">
                            <p:stCondLst>
                              <p:cond delay="3500"/>
                            </p:stCondLst>
                            <p:childTnLst>
                              <p:par>
                                <p:cTn id="53" presetID="42"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31" presetClass="entr" presetSubtype="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1000" fill="hold"/>
                                        <p:tgtEl>
                                          <p:spTgt spid="24"/>
                                        </p:tgtEl>
                                        <p:attrNameLst>
                                          <p:attrName>ppt_w</p:attrName>
                                        </p:attrNameLst>
                                      </p:cBhvr>
                                      <p:tavLst>
                                        <p:tav tm="0">
                                          <p:val>
                                            <p:fltVal val="0"/>
                                          </p:val>
                                        </p:tav>
                                        <p:tav tm="100000">
                                          <p:val>
                                            <p:strVal val="#ppt_w"/>
                                          </p:val>
                                        </p:tav>
                                      </p:tavLst>
                                    </p:anim>
                                    <p:anim calcmode="lin" valueType="num">
                                      <p:cBhvr>
                                        <p:cTn id="62" dur="1000" fill="hold"/>
                                        <p:tgtEl>
                                          <p:spTgt spid="24"/>
                                        </p:tgtEl>
                                        <p:attrNameLst>
                                          <p:attrName>ppt_h</p:attrName>
                                        </p:attrNameLst>
                                      </p:cBhvr>
                                      <p:tavLst>
                                        <p:tav tm="0">
                                          <p:val>
                                            <p:fltVal val="0"/>
                                          </p:val>
                                        </p:tav>
                                        <p:tav tm="100000">
                                          <p:val>
                                            <p:strVal val="#ppt_h"/>
                                          </p:val>
                                        </p:tav>
                                      </p:tavLst>
                                    </p:anim>
                                    <p:anim calcmode="lin" valueType="num">
                                      <p:cBhvr>
                                        <p:cTn id="63" dur="1000" fill="hold"/>
                                        <p:tgtEl>
                                          <p:spTgt spid="24"/>
                                        </p:tgtEl>
                                        <p:attrNameLst>
                                          <p:attrName>style.rotation</p:attrName>
                                        </p:attrNameLst>
                                      </p:cBhvr>
                                      <p:tavLst>
                                        <p:tav tm="0">
                                          <p:val>
                                            <p:fltVal val="90"/>
                                          </p:val>
                                        </p:tav>
                                        <p:tav tm="100000">
                                          <p:val>
                                            <p:fltVal val="0"/>
                                          </p:val>
                                        </p:tav>
                                      </p:tavLst>
                                    </p:anim>
                                    <p:animEffect transition="in" filter="fade">
                                      <p:cBhvr>
                                        <p:cTn id="6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extLst>
    <p:ext uri="{E180D4A7-C9FB-4DFB-919C-405C955672EB}">
      <p14:showEvtLst xmlns:p14="http://schemas.microsoft.com/office/powerpoint/2010/main">
        <p14:playEvt time="13" objId="29"/>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809993" y="327979"/>
            <a:ext cx="3816353" cy="645160"/>
          </a:xfrm>
          <a:prstGeom prst="rect">
            <a:avLst/>
          </a:prstGeom>
          <a:noFill/>
        </p:spPr>
        <p:txBody>
          <a:bodyPr wrap="square" rtlCol="0" anchor="ctr" anchorCtr="0">
            <a:spAutoFit/>
          </a:bodyPr>
          <a:lstStyle/>
          <a:p>
            <a:pPr>
              <a:spcBef>
                <a:spcPct val="0"/>
              </a:spcBef>
            </a:pPr>
            <a:r>
              <a:rPr lang="zh-CN" altLang="en-US" sz="3600" b="1" dirty="0">
                <a:solidFill>
                  <a:schemeClr val="tx1">
                    <a:lumMod val="85000"/>
                    <a:lumOff val="15000"/>
                  </a:schemeClr>
                </a:solidFill>
                <a:cs typeface="+mn-lt"/>
              </a:rPr>
              <a:t>实现思路</a:t>
            </a:r>
          </a:p>
        </p:txBody>
      </p:sp>
      <p:cxnSp>
        <p:nvCxnSpPr>
          <p:cNvPr id="22" name="Straight Connector 46"/>
          <p:cNvCxnSpPr/>
          <p:nvPr/>
        </p:nvCxnSpPr>
        <p:spPr>
          <a:xfrm>
            <a:off x="1708575" y="3932176"/>
            <a:ext cx="8894622"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363253" y="4440922"/>
            <a:ext cx="2299464" cy="861774"/>
          </a:xfrm>
          <a:prstGeom prst="rect">
            <a:avLst/>
          </a:prstGeom>
          <a:noFill/>
        </p:spPr>
        <p:txBody>
          <a:bodyPr wrap="squar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tx1">
                    <a:lumMod val="85000"/>
                    <a:lumOff val="15000"/>
                  </a:schemeClr>
                </a:solidFill>
                <a:effectLst/>
                <a:uLnTx/>
                <a:uFillTx/>
                <a:ea typeface="+mn-lt"/>
                <a:cs typeface="+mn-cs"/>
                <a:sym typeface="FZHei-B01S" panose="02010601030101010101" pitchFamily="2" charset="-122"/>
              </a:rPr>
              <a:t>进行需求分析，根据需求列出系统需要实现的功能</a:t>
            </a:r>
          </a:p>
        </p:txBody>
      </p:sp>
      <p:sp>
        <p:nvSpPr>
          <p:cNvPr id="30" name="文本框 29"/>
          <p:cNvSpPr txBox="1"/>
          <p:nvPr/>
        </p:nvSpPr>
        <p:spPr>
          <a:xfrm>
            <a:off x="3889530" y="4472215"/>
            <a:ext cx="2041625" cy="866199"/>
          </a:xfrm>
          <a:prstGeom prst="rect">
            <a:avLst/>
          </a:prstGeom>
          <a:noFill/>
        </p:spPr>
        <p:txBody>
          <a:bodyPr wrap="square" rtlCol="0">
            <a:spAutoFit/>
          </a:bodyPr>
          <a:lstStyle>
            <a:defPPr>
              <a:defRPr lang="zh-CN"/>
            </a:defPPr>
            <a:lvl1pPr marR="0" lvl="0" indent="0" algn="ctr" fontAlgn="auto">
              <a:lnSpc>
                <a:spcPts val="2000"/>
              </a:lnSpc>
              <a:spcBef>
                <a:spcPts val="0"/>
              </a:spcBef>
              <a:spcAft>
                <a:spcPts val="0"/>
              </a:spcAft>
              <a:buClrTx/>
              <a:buSzTx/>
              <a:buFontTx/>
              <a:buNone/>
              <a:defRPr sz="1200">
                <a:solidFill>
                  <a:schemeClr val="tx1">
                    <a:lumMod val="85000"/>
                    <a:lumOff val="15000"/>
                  </a:schemeClr>
                </a:solidFill>
                <a:ea typeface="+mn-lt"/>
              </a:defRPr>
            </a:lvl1pPr>
          </a:lstStyle>
          <a:p>
            <a:r>
              <a:rPr lang="zh-CN" altLang="en-US" sz="2000" b="1" dirty="0">
                <a:sym typeface="FZHei-B01S" panose="02010601030101010101" pitchFamily="2" charset="-122"/>
              </a:rPr>
              <a:t>进行前后端代码的编写以及系统功能的调试</a:t>
            </a:r>
          </a:p>
        </p:txBody>
      </p:sp>
      <p:sp>
        <p:nvSpPr>
          <p:cNvPr id="32" name="文本框 31"/>
          <p:cNvSpPr txBox="1"/>
          <p:nvPr/>
        </p:nvSpPr>
        <p:spPr>
          <a:xfrm>
            <a:off x="6193875" y="4480510"/>
            <a:ext cx="2041625" cy="609719"/>
          </a:xfrm>
          <a:prstGeom prst="rect">
            <a:avLst/>
          </a:prstGeom>
          <a:noFill/>
        </p:spPr>
        <p:txBody>
          <a:bodyPr wrap="square" rtlCol="0">
            <a:spAutoFit/>
          </a:bodyPr>
          <a:lstStyle>
            <a:defPPr>
              <a:defRPr lang="zh-CN"/>
            </a:defPPr>
            <a:lvl1pPr marR="0" lvl="0" indent="0" algn="ctr" fontAlgn="auto">
              <a:lnSpc>
                <a:spcPts val="2000"/>
              </a:lnSpc>
              <a:spcBef>
                <a:spcPts val="0"/>
              </a:spcBef>
              <a:spcAft>
                <a:spcPts val="0"/>
              </a:spcAft>
              <a:buClrTx/>
              <a:buSzTx/>
              <a:buFontTx/>
              <a:buNone/>
              <a:defRPr sz="1200">
                <a:solidFill>
                  <a:schemeClr val="tx1">
                    <a:lumMod val="85000"/>
                    <a:lumOff val="15000"/>
                  </a:schemeClr>
                </a:solidFill>
                <a:ea typeface="+mn-lt"/>
              </a:defRPr>
            </a:lvl1pPr>
          </a:lstStyle>
          <a:p>
            <a:r>
              <a:rPr lang="zh-CN" altLang="en-US" sz="2000" b="1" dirty="0">
                <a:sym typeface="FZHei-B01S" panose="02010601030101010101" pitchFamily="2" charset="-122"/>
              </a:rPr>
              <a:t>实现学生成绩可视化展示</a:t>
            </a:r>
          </a:p>
        </p:txBody>
      </p:sp>
      <p:sp>
        <p:nvSpPr>
          <p:cNvPr id="34" name="文本框 33"/>
          <p:cNvSpPr txBox="1"/>
          <p:nvPr/>
        </p:nvSpPr>
        <p:spPr>
          <a:xfrm>
            <a:off x="8449131" y="4422955"/>
            <a:ext cx="2299464" cy="609719"/>
          </a:xfrm>
          <a:prstGeom prst="rect">
            <a:avLst/>
          </a:prstGeom>
          <a:noFill/>
        </p:spPr>
        <p:txBody>
          <a:bodyPr wrap="square" rtlCol="0">
            <a:spAutoFit/>
          </a:bodyPr>
          <a:lstStyle>
            <a:defPPr>
              <a:defRPr lang="zh-CN"/>
            </a:defPPr>
            <a:lvl1pPr marR="0" lvl="0" indent="0" algn="ctr" fontAlgn="auto">
              <a:lnSpc>
                <a:spcPts val="2000"/>
              </a:lnSpc>
              <a:spcBef>
                <a:spcPts val="0"/>
              </a:spcBef>
              <a:spcAft>
                <a:spcPts val="0"/>
              </a:spcAft>
              <a:buClrTx/>
              <a:buSzTx/>
              <a:buFontTx/>
              <a:buNone/>
              <a:defRPr sz="1200">
                <a:solidFill>
                  <a:schemeClr val="tx1">
                    <a:lumMod val="85000"/>
                    <a:lumOff val="15000"/>
                  </a:schemeClr>
                </a:solidFill>
                <a:ea typeface="+mn-lt"/>
              </a:defRPr>
            </a:lvl1pPr>
          </a:lstStyle>
          <a:p>
            <a:pPr algn="l"/>
            <a:r>
              <a:rPr lang="en-US" altLang="zh-CN" sz="2000" b="1" dirty="0">
                <a:sym typeface="FZHei-B01S" panose="02010601030101010101" pitchFamily="2" charset="-122"/>
              </a:rPr>
              <a:t>Kmeans</a:t>
            </a:r>
            <a:r>
              <a:rPr lang="zh-CN" altLang="en-US" sz="2000" b="1" dirty="0">
                <a:sym typeface="FZHei-B01S" panose="02010601030101010101" pitchFamily="2" charset="-122"/>
              </a:rPr>
              <a:t>算法的尝试使用</a:t>
            </a:r>
          </a:p>
        </p:txBody>
      </p:sp>
      <p:grpSp>
        <p:nvGrpSpPr>
          <p:cNvPr id="39" name="组合 38">
            <a:extLst>
              <a:ext uri="{FF2B5EF4-FFF2-40B4-BE49-F238E27FC236}">
                <a16:creationId xmlns:a16="http://schemas.microsoft.com/office/drawing/2014/main" id="{A23E6027-D030-42EB-9B19-2A64DACB027B}"/>
              </a:ext>
            </a:extLst>
          </p:cNvPr>
          <p:cNvGrpSpPr/>
          <p:nvPr/>
        </p:nvGrpSpPr>
        <p:grpSpPr>
          <a:xfrm>
            <a:off x="2811226" y="2093846"/>
            <a:ext cx="6787637" cy="1475917"/>
            <a:chOff x="2811226" y="2093846"/>
            <a:chExt cx="6787637" cy="1475917"/>
          </a:xfrm>
        </p:grpSpPr>
        <p:sp>
          <p:nvSpPr>
            <p:cNvPr id="23" name="Chevron 42"/>
            <p:cNvSpPr/>
            <p:nvPr/>
          </p:nvSpPr>
          <p:spPr>
            <a:xfrm>
              <a:off x="2811226" y="2093846"/>
              <a:ext cx="851491" cy="1475917"/>
            </a:xfrm>
            <a:prstGeom prst="chevron">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31240" rtl="0" eaLnBrk="1" latinLnBrk="0" hangingPunct="1">
                <a:defRPr sz="2000" kern="1200">
                  <a:solidFill>
                    <a:schemeClr val="lt1"/>
                  </a:solidFill>
                  <a:latin typeface="+mn-lt"/>
                  <a:ea typeface="+mn-ea"/>
                  <a:cs typeface="+mn-cs"/>
                </a:defRPr>
              </a:lvl1pPr>
              <a:lvl2pPr marL="515620" algn="l" defTabSz="1031240" rtl="0" eaLnBrk="1" latinLnBrk="0" hangingPunct="1">
                <a:defRPr sz="2000" kern="1200">
                  <a:solidFill>
                    <a:schemeClr val="lt1"/>
                  </a:solidFill>
                  <a:latin typeface="+mn-lt"/>
                  <a:ea typeface="+mn-ea"/>
                  <a:cs typeface="+mn-cs"/>
                </a:defRPr>
              </a:lvl2pPr>
              <a:lvl3pPr marL="1031875" algn="l" defTabSz="1031240" rtl="0" eaLnBrk="1" latinLnBrk="0" hangingPunct="1">
                <a:defRPr sz="2000" kern="1200">
                  <a:solidFill>
                    <a:schemeClr val="lt1"/>
                  </a:solidFill>
                  <a:latin typeface="+mn-lt"/>
                  <a:ea typeface="+mn-ea"/>
                  <a:cs typeface="+mn-cs"/>
                </a:defRPr>
              </a:lvl3pPr>
              <a:lvl4pPr marL="1547495" algn="l" defTabSz="1031240" rtl="0" eaLnBrk="1" latinLnBrk="0" hangingPunct="1">
                <a:defRPr sz="2000" kern="1200">
                  <a:solidFill>
                    <a:schemeClr val="lt1"/>
                  </a:solidFill>
                  <a:latin typeface="+mn-lt"/>
                  <a:ea typeface="+mn-ea"/>
                  <a:cs typeface="+mn-cs"/>
                </a:defRPr>
              </a:lvl4pPr>
              <a:lvl5pPr marL="2063115" algn="l" defTabSz="1031240" rtl="0" eaLnBrk="1" latinLnBrk="0" hangingPunct="1">
                <a:defRPr sz="2000" kern="1200">
                  <a:solidFill>
                    <a:schemeClr val="lt1"/>
                  </a:solidFill>
                  <a:latin typeface="+mn-lt"/>
                  <a:ea typeface="+mn-ea"/>
                  <a:cs typeface="+mn-cs"/>
                </a:defRPr>
              </a:lvl5pPr>
              <a:lvl6pPr marL="2579370" algn="l" defTabSz="1031240" rtl="0" eaLnBrk="1" latinLnBrk="0" hangingPunct="1">
                <a:defRPr sz="2000" kern="1200">
                  <a:solidFill>
                    <a:schemeClr val="lt1"/>
                  </a:solidFill>
                  <a:latin typeface="+mn-lt"/>
                  <a:ea typeface="+mn-ea"/>
                  <a:cs typeface="+mn-cs"/>
                </a:defRPr>
              </a:lvl6pPr>
              <a:lvl7pPr marL="3094990" algn="l" defTabSz="1031240" rtl="0" eaLnBrk="1" latinLnBrk="0" hangingPunct="1">
                <a:defRPr sz="2000" kern="1200">
                  <a:solidFill>
                    <a:schemeClr val="lt1"/>
                  </a:solidFill>
                  <a:latin typeface="+mn-lt"/>
                  <a:ea typeface="+mn-ea"/>
                  <a:cs typeface="+mn-cs"/>
                </a:defRPr>
              </a:lvl7pPr>
              <a:lvl8pPr marL="3610610" algn="l" defTabSz="1031240" rtl="0" eaLnBrk="1" latinLnBrk="0" hangingPunct="1">
                <a:defRPr sz="2000" kern="1200">
                  <a:solidFill>
                    <a:schemeClr val="lt1"/>
                  </a:solidFill>
                  <a:latin typeface="+mn-lt"/>
                  <a:ea typeface="+mn-ea"/>
                  <a:cs typeface="+mn-cs"/>
                </a:defRPr>
              </a:lvl8pPr>
              <a:lvl9pPr marL="4126230" algn="l" defTabSz="1031240" rtl="0" eaLnBrk="1" latinLnBrk="0" hangingPunct="1">
                <a:defRPr sz="2000" kern="1200">
                  <a:solidFill>
                    <a:schemeClr val="lt1"/>
                  </a:solidFill>
                  <a:latin typeface="+mn-lt"/>
                  <a:ea typeface="+mn-ea"/>
                  <a:cs typeface="+mn-cs"/>
                </a:defRPr>
              </a:lvl9pPr>
            </a:lstStyle>
            <a:p>
              <a:pPr marL="0" marR="0" lvl="0" indent="0" algn="ctr" defTabSz="1031240" rtl="0" eaLnBrk="1" fontAlgn="auto" latinLnBrk="0" hangingPunct="1">
                <a:lnSpc>
                  <a:spcPct val="100000"/>
                </a:lnSpc>
                <a:spcBef>
                  <a:spcPts val="0"/>
                </a:spcBef>
                <a:spcAft>
                  <a:spcPts val="0"/>
                </a:spcAft>
                <a:buClrTx/>
                <a:buSzTx/>
                <a:buFontTx/>
                <a:buNone/>
                <a:defRPr/>
              </a:pPr>
              <a:endParaRPr kumimoji="0" lang="en-US" sz="1970" b="0" i="0" u="none" strike="noStrike" kern="1200" cap="none" spc="0" normalizeH="0" baseline="0" noProof="0" dirty="0">
                <a:ln>
                  <a:noFill/>
                </a:ln>
                <a:solidFill>
                  <a:srgbClr val="F3BD59"/>
                </a:solidFill>
                <a:effectLst/>
                <a:uLnTx/>
                <a:uFillTx/>
                <a:ea typeface="+mn-ea"/>
                <a:cs typeface="+mn-lt"/>
              </a:endParaRPr>
            </a:p>
          </p:txBody>
        </p:sp>
        <p:sp>
          <p:nvSpPr>
            <p:cNvPr id="24" name="Chevron 63"/>
            <p:cNvSpPr/>
            <p:nvPr/>
          </p:nvSpPr>
          <p:spPr>
            <a:xfrm>
              <a:off x="4830515" y="2093846"/>
              <a:ext cx="851491" cy="1475917"/>
            </a:xfrm>
            <a:prstGeom prst="chevron">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31240" rtl="0" eaLnBrk="1" latinLnBrk="0" hangingPunct="1">
                <a:defRPr sz="2000" kern="1200">
                  <a:solidFill>
                    <a:schemeClr val="lt1"/>
                  </a:solidFill>
                  <a:latin typeface="+mn-lt"/>
                  <a:ea typeface="+mn-ea"/>
                  <a:cs typeface="+mn-cs"/>
                </a:defRPr>
              </a:lvl1pPr>
              <a:lvl2pPr marL="515620" algn="l" defTabSz="1031240" rtl="0" eaLnBrk="1" latinLnBrk="0" hangingPunct="1">
                <a:defRPr sz="2000" kern="1200">
                  <a:solidFill>
                    <a:schemeClr val="lt1"/>
                  </a:solidFill>
                  <a:latin typeface="+mn-lt"/>
                  <a:ea typeface="+mn-ea"/>
                  <a:cs typeface="+mn-cs"/>
                </a:defRPr>
              </a:lvl2pPr>
              <a:lvl3pPr marL="1031875" algn="l" defTabSz="1031240" rtl="0" eaLnBrk="1" latinLnBrk="0" hangingPunct="1">
                <a:defRPr sz="2000" kern="1200">
                  <a:solidFill>
                    <a:schemeClr val="lt1"/>
                  </a:solidFill>
                  <a:latin typeface="+mn-lt"/>
                  <a:ea typeface="+mn-ea"/>
                  <a:cs typeface="+mn-cs"/>
                </a:defRPr>
              </a:lvl3pPr>
              <a:lvl4pPr marL="1547495" algn="l" defTabSz="1031240" rtl="0" eaLnBrk="1" latinLnBrk="0" hangingPunct="1">
                <a:defRPr sz="2000" kern="1200">
                  <a:solidFill>
                    <a:schemeClr val="lt1"/>
                  </a:solidFill>
                  <a:latin typeface="+mn-lt"/>
                  <a:ea typeface="+mn-ea"/>
                  <a:cs typeface="+mn-cs"/>
                </a:defRPr>
              </a:lvl4pPr>
              <a:lvl5pPr marL="2063115" algn="l" defTabSz="1031240" rtl="0" eaLnBrk="1" latinLnBrk="0" hangingPunct="1">
                <a:defRPr sz="2000" kern="1200">
                  <a:solidFill>
                    <a:schemeClr val="lt1"/>
                  </a:solidFill>
                  <a:latin typeface="+mn-lt"/>
                  <a:ea typeface="+mn-ea"/>
                  <a:cs typeface="+mn-cs"/>
                </a:defRPr>
              </a:lvl5pPr>
              <a:lvl6pPr marL="2579370" algn="l" defTabSz="1031240" rtl="0" eaLnBrk="1" latinLnBrk="0" hangingPunct="1">
                <a:defRPr sz="2000" kern="1200">
                  <a:solidFill>
                    <a:schemeClr val="lt1"/>
                  </a:solidFill>
                  <a:latin typeface="+mn-lt"/>
                  <a:ea typeface="+mn-ea"/>
                  <a:cs typeface="+mn-cs"/>
                </a:defRPr>
              </a:lvl6pPr>
              <a:lvl7pPr marL="3094990" algn="l" defTabSz="1031240" rtl="0" eaLnBrk="1" latinLnBrk="0" hangingPunct="1">
                <a:defRPr sz="2000" kern="1200">
                  <a:solidFill>
                    <a:schemeClr val="lt1"/>
                  </a:solidFill>
                  <a:latin typeface="+mn-lt"/>
                  <a:ea typeface="+mn-ea"/>
                  <a:cs typeface="+mn-cs"/>
                </a:defRPr>
              </a:lvl7pPr>
              <a:lvl8pPr marL="3610610" algn="l" defTabSz="1031240" rtl="0" eaLnBrk="1" latinLnBrk="0" hangingPunct="1">
                <a:defRPr sz="2000" kern="1200">
                  <a:solidFill>
                    <a:schemeClr val="lt1"/>
                  </a:solidFill>
                  <a:latin typeface="+mn-lt"/>
                  <a:ea typeface="+mn-ea"/>
                  <a:cs typeface="+mn-cs"/>
                </a:defRPr>
              </a:lvl8pPr>
              <a:lvl9pPr marL="4126230" algn="l" defTabSz="1031240" rtl="0" eaLnBrk="1" latinLnBrk="0" hangingPunct="1">
                <a:defRPr sz="2000" kern="1200">
                  <a:solidFill>
                    <a:schemeClr val="lt1"/>
                  </a:solidFill>
                  <a:latin typeface="+mn-lt"/>
                  <a:ea typeface="+mn-ea"/>
                  <a:cs typeface="+mn-cs"/>
                </a:defRPr>
              </a:lvl9pPr>
            </a:lstStyle>
            <a:p>
              <a:pPr marL="0" marR="0" lvl="0" indent="0" algn="ctr" defTabSz="1031240" rtl="0" eaLnBrk="1" fontAlgn="auto" latinLnBrk="0" hangingPunct="1">
                <a:lnSpc>
                  <a:spcPct val="100000"/>
                </a:lnSpc>
                <a:spcBef>
                  <a:spcPts val="0"/>
                </a:spcBef>
                <a:spcAft>
                  <a:spcPts val="0"/>
                </a:spcAft>
                <a:buClrTx/>
                <a:buSzTx/>
                <a:buFontTx/>
                <a:buNone/>
                <a:defRPr/>
              </a:pPr>
              <a:endParaRPr kumimoji="0" lang="en-US" sz="1970" b="0" i="0" u="none" strike="noStrike" kern="1200" cap="none" spc="0" normalizeH="0" baseline="0" noProof="0" dirty="0">
                <a:ln>
                  <a:noFill/>
                </a:ln>
                <a:solidFill>
                  <a:prstClr val="black"/>
                </a:solidFill>
                <a:effectLst/>
                <a:uLnTx/>
                <a:uFillTx/>
                <a:ea typeface="+mn-ea"/>
                <a:cs typeface="+mn-lt"/>
              </a:endParaRPr>
            </a:p>
          </p:txBody>
        </p:sp>
        <p:sp>
          <p:nvSpPr>
            <p:cNvPr id="25" name="Chevron 67"/>
            <p:cNvSpPr/>
            <p:nvPr/>
          </p:nvSpPr>
          <p:spPr>
            <a:xfrm>
              <a:off x="6788943" y="2093846"/>
              <a:ext cx="851491" cy="1475917"/>
            </a:xfrm>
            <a:prstGeom prst="chevron">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31240" rtl="0" eaLnBrk="1" latinLnBrk="0" hangingPunct="1">
                <a:defRPr sz="2000" kern="1200">
                  <a:solidFill>
                    <a:schemeClr val="lt1"/>
                  </a:solidFill>
                  <a:latin typeface="+mn-lt"/>
                  <a:ea typeface="+mn-ea"/>
                  <a:cs typeface="+mn-cs"/>
                </a:defRPr>
              </a:lvl1pPr>
              <a:lvl2pPr marL="515620" algn="l" defTabSz="1031240" rtl="0" eaLnBrk="1" latinLnBrk="0" hangingPunct="1">
                <a:defRPr sz="2000" kern="1200">
                  <a:solidFill>
                    <a:schemeClr val="lt1"/>
                  </a:solidFill>
                  <a:latin typeface="+mn-lt"/>
                  <a:ea typeface="+mn-ea"/>
                  <a:cs typeface="+mn-cs"/>
                </a:defRPr>
              </a:lvl2pPr>
              <a:lvl3pPr marL="1031875" algn="l" defTabSz="1031240" rtl="0" eaLnBrk="1" latinLnBrk="0" hangingPunct="1">
                <a:defRPr sz="2000" kern="1200">
                  <a:solidFill>
                    <a:schemeClr val="lt1"/>
                  </a:solidFill>
                  <a:latin typeface="+mn-lt"/>
                  <a:ea typeface="+mn-ea"/>
                  <a:cs typeface="+mn-cs"/>
                </a:defRPr>
              </a:lvl3pPr>
              <a:lvl4pPr marL="1547495" algn="l" defTabSz="1031240" rtl="0" eaLnBrk="1" latinLnBrk="0" hangingPunct="1">
                <a:defRPr sz="2000" kern="1200">
                  <a:solidFill>
                    <a:schemeClr val="lt1"/>
                  </a:solidFill>
                  <a:latin typeface="+mn-lt"/>
                  <a:ea typeface="+mn-ea"/>
                  <a:cs typeface="+mn-cs"/>
                </a:defRPr>
              </a:lvl4pPr>
              <a:lvl5pPr marL="2063115" algn="l" defTabSz="1031240" rtl="0" eaLnBrk="1" latinLnBrk="0" hangingPunct="1">
                <a:defRPr sz="2000" kern="1200">
                  <a:solidFill>
                    <a:schemeClr val="lt1"/>
                  </a:solidFill>
                  <a:latin typeface="+mn-lt"/>
                  <a:ea typeface="+mn-ea"/>
                  <a:cs typeface="+mn-cs"/>
                </a:defRPr>
              </a:lvl5pPr>
              <a:lvl6pPr marL="2579370" algn="l" defTabSz="1031240" rtl="0" eaLnBrk="1" latinLnBrk="0" hangingPunct="1">
                <a:defRPr sz="2000" kern="1200">
                  <a:solidFill>
                    <a:schemeClr val="lt1"/>
                  </a:solidFill>
                  <a:latin typeface="+mn-lt"/>
                  <a:ea typeface="+mn-ea"/>
                  <a:cs typeface="+mn-cs"/>
                </a:defRPr>
              </a:lvl6pPr>
              <a:lvl7pPr marL="3094990" algn="l" defTabSz="1031240" rtl="0" eaLnBrk="1" latinLnBrk="0" hangingPunct="1">
                <a:defRPr sz="2000" kern="1200">
                  <a:solidFill>
                    <a:schemeClr val="lt1"/>
                  </a:solidFill>
                  <a:latin typeface="+mn-lt"/>
                  <a:ea typeface="+mn-ea"/>
                  <a:cs typeface="+mn-cs"/>
                </a:defRPr>
              </a:lvl7pPr>
              <a:lvl8pPr marL="3610610" algn="l" defTabSz="1031240" rtl="0" eaLnBrk="1" latinLnBrk="0" hangingPunct="1">
                <a:defRPr sz="2000" kern="1200">
                  <a:solidFill>
                    <a:schemeClr val="lt1"/>
                  </a:solidFill>
                  <a:latin typeface="+mn-lt"/>
                  <a:ea typeface="+mn-ea"/>
                  <a:cs typeface="+mn-cs"/>
                </a:defRPr>
              </a:lvl8pPr>
              <a:lvl9pPr marL="4126230" algn="l" defTabSz="1031240" rtl="0" eaLnBrk="1" latinLnBrk="0" hangingPunct="1">
                <a:defRPr sz="2000" kern="1200">
                  <a:solidFill>
                    <a:schemeClr val="lt1"/>
                  </a:solidFill>
                  <a:latin typeface="+mn-lt"/>
                  <a:ea typeface="+mn-ea"/>
                  <a:cs typeface="+mn-cs"/>
                </a:defRPr>
              </a:lvl9pPr>
            </a:lstStyle>
            <a:p>
              <a:pPr marL="0" marR="0" lvl="0" indent="0" algn="ctr" defTabSz="1031240" rtl="0" eaLnBrk="1" fontAlgn="auto" latinLnBrk="0" hangingPunct="1">
                <a:lnSpc>
                  <a:spcPct val="100000"/>
                </a:lnSpc>
                <a:spcBef>
                  <a:spcPts val="0"/>
                </a:spcBef>
                <a:spcAft>
                  <a:spcPts val="0"/>
                </a:spcAft>
                <a:buClrTx/>
                <a:buSzTx/>
                <a:buFontTx/>
                <a:buNone/>
                <a:defRPr/>
              </a:pPr>
              <a:endParaRPr kumimoji="0" lang="en-US" sz="1970" b="0" i="0" u="none" strike="noStrike" kern="1200" cap="none" spc="0" normalizeH="0" baseline="0" noProof="0" dirty="0">
                <a:ln>
                  <a:noFill/>
                </a:ln>
                <a:solidFill>
                  <a:prstClr val="black"/>
                </a:solidFill>
                <a:effectLst/>
                <a:uLnTx/>
                <a:uFillTx/>
                <a:ea typeface="+mn-ea"/>
                <a:cs typeface="+mn-lt"/>
              </a:endParaRPr>
            </a:p>
          </p:txBody>
        </p:sp>
        <p:sp>
          <p:nvSpPr>
            <p:cNvPr id="26" name="Chevron 86"/>
            <p:cNvSpPr/>
            <p:nvPr/>
          </p:nvSpPr>
          <p:spPr>
            <a:xfrm>
              <a:off x="8747372" y="2093846"/>
              <a:ext cx="851491" cy="1475917"/>
            </a:xfrm>
            <a:prstGeom prst="chevron">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31240" rtl="0" eaLnBrk="1" latinLnBrk="0" hangingPunct="1">
                <a:defRPr sz="2000" kern="1200">
                  <a:solidFill>
                    <a:schemeClr val="lt1"/>
                  </a:solidFill>
                  <a:latin typeface="+mn-lt"/>
                  <a:ea typeface="+mn-ea"/>
                  <a:cs typeface="+mn-cs"/>
                </a:defRPr>
              </a:lvl1pPr>
              <a:lvl2pPr marL="515620" algn="l" defTabSz="1031240" rtl="0" eaLnBrk="1" latinLnBrk="0" hangingPunct="1">
                <a:defRPr sz="2000" kern="1200">
                  <a:solidFill>
                    <a:schemeClr val="lt1"/>
                  </a:solidFill>
                  <a:latin typeface="+mn-lt"/>
                  <a:ea typeface="+mn-ea"/>
                  <a:cs typeface="+mn-cs"/>
                </a:defRPr>
              </a:lvl2pPr>
              <a:lvl3pPr marL="1031875" algn="l" defTabSz="1031240" rtl="0" eaLnBrk="1" latinLnBrk="0" hangingPunct="1">
                <a:defRPr sz="2000" kern="1200">
                  <a:solidFill>
                    <a:schemeClr val="lt1"/>
                  </a:solidFill>
                  <a:latin typeface="+mn-lt"/>
                  <a:ea typeface="+mn-ea"/>
                  <a:cs typeface="+mn-cs"/>
                </a:defRPr>
              </a:lvl3pPr>
              <a:lvl4pPr marL="1547495" algn="l" defTabSz="1031240" rtl="0" eaLnBrk="1" latinLnBrk="0" hangingPunct="1">
                <a:defRPr sz="2000" kern="1200">
                  <a:solidFill>
                    <a:schemeClr val="lt1"/>
                  </a:solidFill>
                  <a:latin typeface="+mn-lt"/>
                  <a:ea typeface="+mn-ea"/>
                  <a:cs typeface="+mn-cs"/>
                </a:defRPr>
              </a:lvl4pPr>
              <a:lvl5pPr marL="2063115" algn="l" defTabSz="1031240" rtl="0" eaLnBrk="1" latinLnBrk="0" hangingPunct="1">
                <a:defRPr sz="2000" kern="1200">
                  <a:solidFill>
                    <a:schemeClr val="lt1"/>
                  </a:solidFill>
                  <a:latin typeface="+mn-lt"/>
                  <a:ea typeface="+mn-ea"/>
                  <a:cs typeface="+mn-cs"/>
                </a:defRPr>
              </a:lvl5pPr>
              <a:lvl6pPr marL="2579370" algn="l" defTabSz="1031240" rtl="0" eaLnBrk="1" latinLnBrk="0" hangingPunct="1">
                <a:defRPr sz="2000" kern="1200">
                  <a:solidFill>
                    <a:schemeClr val="lt1"/>
                  </a:solidFill>
                  <a:latin typeface="+mn-lt"/>
                  <a:ea typeface="+mn-ea"/>
                  <a:cs typeface="+mn-cs"/>
                </a:defRPr>
              </a:lvl6pPr>
              <a:lvl7pPr marL="3094990" algn="l" defTabSz="1031240" rtl="0" eaLnBrk="1" latinLnBrk="0" hangingPunct="1">
                <a:defRPr sz="2000" kern="1200">
                  <a:solidFill>
                    <a:schemeClr val="lt1"/>
                  </a:solidFill>
                  <a:latin typeface="+mn-lt"/>
                  <a:ea typeface="+mn-ea"/>
                  <a:cs typeface="+mn-cs"/>
                </a:defRPr>
              </a:lvl7pPr>
              <a:lvl8pPr marL="3610610" algn="l" defTabSz="1031240" rtl="0" eaLnBrk="1" latinLnBrk="0" hangingPunct="1">
                <a:defRPr sz="2000" kern="1200">
                  <a:solidFill>
                    <a:schemeClr val="lt1"/>
                  </a:solidFill>
                  <a:latin typeface="+mn-lt"/>
                  <a:ea typeface="+mn-ea"/>
                  <a:cs typeface="+mn-cs"/>
                </a:defRPr>
              </a:lvl8pPr>
              <a:lvl9pPr marL="4126230" algn="l" defTabSz="1031240" rtl="0" eaLnBrk="1" latinLnBrk="0" hangingPunct="1">
                <a:defRPr sz="2000" kern="1200">
                  <a:solidFill>
                    <a:schemeClr val="lt1"/>
                  </a:solidFill>
                  <a:latin typeface="+mn-lt"/>
                  <a:ea typeface="+mn-ea"/>
                  <a:cs typeface="+mn-cs"/>
                </a:defRPr>
              </a:lvl9pPr>
            </a:lstStyle>
            <a:p>
              <a:pPr marL="0" marR="0" lvl="0" indent="0" algn="ctr" defTabSz="1031240" rtl="0" eaLnBrk="1" fontAlgn="auto" latinLnBrk="0" hangingPunct="1">
                <a:lnSpc>
                  <a:spcPct val="100000"/>
                </a:lnSpc>
                <a:spcBef>
                  <a:spcPts val="0"/>
                </a:spcBef>
                <a:spcAft>
                  <a:spcPts val="0"/>
                </a:spcAft>
                <a:buClrTx/>
                <a:buSzTx/>
                <a:buFontTx/>
                <a:buNone/>
                <a:defRPr/>
              </a:pPr>
              <a:endParaRPr kumimoji="0" lang="en-US" sz="1970" b="0" i="0" u="none" strike="noStrike" kern="1200" cap="none" spc="0" normalizeH="0" baseline="0" noProof="0" dirty="0">
                <a:ln>
                  <a:noFill/>
                </a:ln>
                <a:solidFill>
                  <a:srgbClr val="FFC000"/>
                </a:solidFill>
                <a:effectLst/>
                <a:uLnTx/>
                <a:uFillTx/>
                <a:ea typeface="+mn-ea"/>
                <a:cs typeface="+mn-lt"/>
              </a:endParaRPr>
            </a:p>
          </p:txBody>
        </p:sp>
      </p:grpSp>
    </p:spTree>
    <p:extLst>
      <p:ext uri="{BB962C8B-B14F-4D97-AF65-F5344CB8AC3E}">
        <p14:creationId xmlns:p14="http://schemas.microsoft.com/office/powerpoint/2010/main" val="189032109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par>
                          <p:cTn id="43" fill="hold">
                            <p:stCondLst>
                              <p:cond delay="2000"/>
                            </p:stCondLst>
                            <p:childTnLst>
                              <p:par>
                                <p:cTn id="44" presetID="16" presetClass="entr" presetSubtype="37"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arn(outVertical)">
                                      <p:cBhvr>
                                        <p:cTn id="46" dur="500"/>
                                        <p:tgtEl>
                                          <p:spTgt spid="22"/>
                                        </p:tgtEl>
                                      </p:cBhvr>
                                    </p:animEffect>
                                  </p:childTnLst>
                                </p:cTn>
                              </p:par>
                            </p:childTnLst>
                          </p:cTn>
                        </p:par>
                        <p:par>
                          <p:cTn id="47" fill="hold">
                            <p:stCondLst>
                              <p:cond delay="2500"/>
                            </p:stCondLst>
                            <p:childTnLst>
                              <p:par>
                                <p:cTn id="48" presetID="22" presetClass="entr" presetSubtype="4"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down)">
                                      <p:cBhvr>
                                        <p:cTn id="50" dur="500"/>
                                        <p:tgtEl>
                                          <p:spTgt spid="28"/>
                                        </p:tgtEl>
                                      </p:cBhvr>
                                    </p:animEffect>
                                  </p:childTnLst>
                                </p:cTn>
                              </p:par>
                            </p:childTnLst>
                          </p:cTn>
                        </p:par>
                        <p:par>
                          <p:cTn id="51" fill="hold">
                            <p:stCondLst>
                              <p:cond delay="3000"/>
                            </p:stCondLst>
                            <p:childTnLst>
                              <p:par>
                                <p:cTn id="52" presetID="22" presetClass="entr" presetSubtype="4"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childTnLst>
                          </p:cTn>
                        </p:par>
                        <p:par>
                          <p:cTn id="55" fill="hold">
                            <p:stCondLst>
                              <p:cond delay="3500"/>
                            </p:stCondLst>
                            <p:childTnLst>
                              <p:par>
                                <p:cTn id="56" presetID="22" presetClass="entr" presetSubtype="4"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down)">
                                      <p:cBhvr>
                                        <p:cTn id="58" dur="500"/>
                                        <p:tgtEl>
                                          <p:spTgt spid="32"/>
                                        </p:tgtEl>
                                      </p:cBhvr>
                                    </p:animEffect>
                                  </p:childTnLst>
                                </p:cTn>
                              </p:par>
                            </p:childTnLst>
                          </p:cTn>
                        </p:par>
                        <p:par>
                          <p:cTn id="59" fill="hold">
                            <p:stCondLst>
                              <p:cond delay="4000"/>
                            </p:stCondLst>
                            <p:childTnLst>
                              <p:par>
                                <p:cTn id="60" presetID="22" presetClass="entr" presetSubtype="4"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down)">
                                      <p:cBhvr>
                                        <p:cTn id="6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8" grpId="0"/>
      <p:bldP spid="30" grpId="0"/>
      <p:bldP spid="32"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885372" y="398294"/>
            <a:ext cx="3816353" cy="1200329"/>
          </a:xfrm>
          <a:prstGeom prst="rect">
            <a:avLst/>
          </a:prstGeom>
          <a:noFill/>
        </p:spPr>
        <p:txBody>
          <a:bodyPr wrap="square" rtlCol="0" anchor="ctr" anchorCtr="0">
            <a:spAutoFit/>
          </a:bodyPr>
          <a:lstStyle/>
          <a:p>
            <a:pPr>
              <a:spcBef>
                <a:spcPct val="0"/>
              </a:spcBef>
            </a:pPr>
            <a:r>
              <a:rPr lang="zh-CN" altLang="en-US" sz="3600" b="1" dirty="0">
                <a:solidFill>
                  <a:schemeClr val="tx1">
                    <a:lumMod val="85000"/>
                    <a:lumOff val="15000"/>
                  </a:schemeClr>
                </a:solidFill>
                <a:cs typeface="+mn-lt"/>
              </a:rPr>
              <a:t>各个模块的功能</a:t>
            </a:r>
          </a:p>
          <a:p>
            <a:pPr>
              <a:spcBef>
                <a:spcPct val="0"/>
              </a:spcBef>
            </a:pPr>
            <a:endParaRPr lang="zh-CN" altLang="en-US" sz="3600" b="1" dirty="0">
              <a:solidFill>
                <a:schemeClr val="tx1">
                  <a:lumMod val="85000"/>
                  <a:lumOff val="15000"/>
                </a:schemeClr>
              </a:solidFill>
              <a:cs typeface="+mn-lt"/>
            </a:endParaRPr>
          </a:p>
        </p:txBody>
      </p:sp>
      <p:grpSp>
        <p:nvGrpSpPr>
          <p:cNvPr id="3" name="组合 2"/>
          <p:cNvGrpSpPr/>
          <p:nvPr/>
        </p:nvGrpSpPr>
        <p:grpSpPr>
          <a:xfrm>
            <a:off x="7046066" y="1840419"/>
            <a:ext cx="3753472" cy="3919224"/>
            <a:chOff x="4063354" y="1787807"/>
            <a:chExt cx="3796678" cy="3964344"/>
          </a:xfrm>
          <a:solidFill>
            <a:srgbClr val="F27F00"/>
          </a:solidFill>
        </p:grpSpPr>
        <p:sp>
          <p:nvSpPr>
            <p:cNvPr id="7" name="矩形 2"/>
            <p:cNvSpPr/>
            <p:nvPr/>
          </p:nvSpPr>
          <p:spPr>
            <a:xfrm rot="2700000">
              <a:off x="5748200"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8" name="矩形 2"/>
            <p:cNvSpPr/>
            <p:nvPr/>
          </p:nvSpPr>
          <p:spPr>
            <a:xfrm rot="2700000">
              <a:off x="4063115"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14" name="矩形 13"/>
            <p:cNvSpPr/>
            <p:nvPr/>
          </p:nvSpPr>
          <p:spPr>
            <a:xfrm rot="2700000">
              <a:off x="5681996" y="1787870"/>
              <a:ext cx="559394" cy="559267"/>
            </a:xfrm>
            <a:prstGeom prst="rect">
              <a:avLst/>
            </a:pr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 lastClr="FFFFFF"/>
                </a:solidFill>
                <a:effectLst/>
                <a:uLnTx/>
                <a:uFillTx/>
                <a:ea typeface="宋体" panose="02010600030101010101" pitchFamily="2" charset="-122"/>
                <a:cs typeface="+mn-lt"/>
              </a:endParaRPr>
            </a:p>
          </p:txBody>
        </p:sp>
        <p:sp>
          <p:nvSpPr>
            <p:cNvPr id="15" name="矩形 14"/>
            <p:cNvSpPr/>
            <p:nvPr/>
          </p:nvSpPr>
          <p:spPr>
            <a:xfrm rot="2700000">
              <a:off x="5681996" y="5192820"/>
              <a:ext cx="559394" cy="559267"/>
            </a:xfrm>
            <a:prstGeom prst="rect">
              <a:avLst/>
            </a:pr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grpSp>
      <p:grpSp>
        <p:nvGrpSpPr>
          <p:cNvPr id="16" name="组合 15"/>
          <p:cNvGrpSpPr/>
          <p:nvPr/>
        </p:nvGrpSpPr>
        <p:grpSpPr>
          <a:xfrm flipH="1">
            <a:off x="597025" y="1395239"/>
            <a:ext cx="4673971" cy="1457826"/>
            <a:chOff x="1447743" y="4001072"/>
            <a:chExt cx="4673971" cy="1457826"/>
          </a:xfrm>
        </p:grpSpPr>
        <p:sp>
          <p:nvSpPr>
            <p:cNvPr id="18" name="Rounded Rectangle 8"/>
            <p:cNvSpPr/>
            <p:nvPr/>
          </p:nvSpPr>
          <p:spPr>
            <a:xfrm>
              <a:off x="1447744" y="4001072"/>
              <a:ext cx="1828801" cy="127592"/>
            </a:xfrm>
            <a:prstGeom prst="roundRect">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lumMod val="50000"/>
                  </a:prstClr>
                </a:solidFill>
                <a:effectLst/>
                <a:uLnTx/>
                <a:uFillTx/>
                <a:ea typeface="+mn-ea"/>
                <a:cs typeface="+mn-lt"/>
              </a:endParaRPr>
            </a:p>
          </p:txBody>
        </p:sp>
        <p:sp>
          <p:nvSpPr>
            <p:cNvPr id="20" name="Rounded Rectangle 22"/>
            <p:cNvSpPr/>
            <p:nvPr/>
          </p:nvSpPr>
          <p:spPr>
            <a:xfrm>
              <a:off x="1447743" y="4001072"/>
              <a:ext cx="1554480" cy="12759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lumMod val="50000"/>
                  </a:prstClr>
                </a:solidFill>
                <a:effectLst/>
                <a:uLnTx/>
                <a:uFillTx/>
                <a:ea typeface="+mn-ea"/>
                <a:cs typeface="+mn-lt"/>
              </a:endParaRPr>
            </a:p>
          </p:txBody>
        </p:sp>
        <p:sp>
          <p:nvSpPr>
            <p:cNvPr id="22" name="Rounded Rectangle 24"/>
            <p:cNvSpPr/>
            <p:nvPr/>
          </p:nvSpPr>
          <p:spPr>
            <a:xfrm>
              <a:off x="4130603" y="4001072"/>
              <a:ext cx="1828801" cy="12759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lumMod val="50000"/>
                  </a:prstClr>
                </a:solidFill>
                <a:effectLst/>
                <a:uLnTx/>
                <a:uFillTx/>
                <a:ea typeface="+mn-ea"/>
                <a:cs typeface="+mn-lt"/>
              </a:endParaRPr>
            </a:p>
          </p:txBody>
        </p:sp>
        <p:sp>
          <p:nvSpPr>
            <p:cNvPr id="24" name="Rounded Rectangle 26"/>
            <p:cNvSpPr/>
            <p:nvPr/>
          </p:nvSpPr>
          <p:spPr>
            <a:xfrm>
              <a:off x="4130602" y="4001072"/>
              <a:ext cx="1188720" cy="127592"/>
            </a:xfrm>
            <a:prstGeom prst="round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lumMod val="50000"/>
                  </a:prstClr>
                </a:solidFill>
                <a:effectLst/>
                <a:uLnTx/>
                <a:uFillTx/>
                <a:ea typeface="+mn-ea"/>
                <a:cs typeface="+mn-lt"/>
              </a:endParaRPr>
            </a:p>
          </p:txBody>
        </p:sp>
        <p:sp>
          <p:nvSpPr>
            <p:cNvPr id="26" name="Rounded Rectangle 28"/>
            <p:cNvSpPr/>
            <p:nvPr/>
          </p:nvSpPr>
          <p:spPr>
            <a:xfrm>
              <a:off x="1447744" y="4614352"/>
              <a:ext cx="1828801" cy="127592"/>
            </a:xfrm>
            <a:prstGeom prst="round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lumMod val="50000"/>
                  </a:prstClr>
                </a:solidFill>
                <a:effectLst/>
                <a:uLnTx/>
                <a:uFillTx/>
                <a:ea typeface="+mn-ea"/>
                <a:cs typeface="+mn-lt"/>
              </a:endParaRPr>
            </a:p>
          </p:txBody>
        </p:sp>
        <p:sp>
          <p:nvSpPr>
            <p:cNvPr id="28" name="Rounded Rectangle 30"/>
            <p:cNvSpPr/>
            <p:nvPr/>
          </p:nvSpPr>
          <p:spPr>
            <a:xfrm>
              <a:off x="1447744" y="4614352"/>
              <a:ext cx="1005840" cy="12759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lumMod val="50000"/>
                  </a:prstClr>
                </a:solidFill>
                <a:effectLst/>
                <a:uLnTx/>
                <a:uFillTx/>
                <a:ea typeface="+mn-ea"/>
                <a:cs typeface="+mn-lt"/>
              </a:endParaRPr>
            </a:p>
          </p:txBody>
        </p:sp>
        <p:sp>
          <p:nvSpPr>
            <p:cNvPr id="30" name="Rounded Rectangle 32"/>
            <p:cNvSpPr/>
            <p:nvPr/>
          </p:nvSpPr>
          <p:spPr>
            <a:xfrm>
              <a:off x="4130603" y="4614352"/>
              <a:ext cx="1828801" cy="127592"/>
            </a:xfrm>
            <a:prstGeom prst="roundRect">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lumMod val="50000"/>
                  </a:prstClr>
                </a:solidFill>
                <a:effectLst/>
                <a:uLnTx/>
                <a:uFillTx/>
                <a:ea typeface="+mn-ea"/>
                <a:cs typeface="+mn-lt"/>
              </a:endParaRPr>
            </a:p>
          </p:txBody>
        </p:sp>
        <p:sp>
          <p:nvSpPr>
            <p:cNvPr id="32" name="Rounded Rectangle 34"/>
            <p:cNvSpPr/>
            <p:nvPr/>
          </p:nvSpPr>
          <p:spPr>
            <a:xfrm>
              <a:off x="4130602" y="4614352"/>
              <a:ext cx="822960" cy="12759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lumMod val="50000"/>
                  </a:prstClr>
                </a:solidFill>
                <a:effectLst/>
                <a:uLnTx/>
                <a:uFillTx/>
                <a:ea typeface="+mn-ea"/>
                <a:cs typeface="+mn-lt"/>
              </a:endParaRPr>
            </a:p>
          </p:txBody>
        </p:sp>
        <p:sp>
          <p:nvSpPr>
            <p:cNvPr id="34" name="TextBox 23"/>
            <p:cNvSpPr txBox="1"/>
            <p:nvPr/>
          </p:nvSpPr>
          <p:spPr>
            <a:xfrm>
              <a:off x="1731959" y="5133103"/>
              <a:ext cx="4389755" cy="325795"/>
            </a:xfrm>
            <a:prstGeom prst="rect">
              <a:avLst/>
            </a:prstGeom>
            <a:noFill/>
          </p:spPr>
          <p:txBody>
            <a:bodyPr wrap="square" rtlCol="0">
              <a:spAutoFit/>
            </a:bodyPr>
            <a:lstStyle/>
            <a:p>
              <a:pPr marL="0" marR="0" lvl="1" indent="0" algn="l" defTabSz="914400" rtl="0" fontAlgn="auto">
                <a:lnSpc>
                  <a:spcPts val="2000"/>
                </a:lnSpc>
                <a:spcBef>
                  <a:spcPts val="0"/>
                </a:spcBef>
                <a:spcAft>
                  <a:spcPts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lumMod val="85000"/>
                    <a:lumOff val="15000"/>
                  </a:schemeClr>
                </a:solidFill>
                <a:effectLst/>
                <a:uLnTx/>
                <a:uFillTx/>
                <a:ea typeface="+mn-lt"/>
                <a:sym typeface="FZHei-B01S" panose="02010601030101010101" pitchFamily="2" charset="-122"/>
              </a:endParaRPr>
            </a:p>
          </p:txBody>
        </p:sp>
      </p:grpSp>
      <p:sp>
        <p:nvSpPr>
          <p:cNvPr id="19" name="文本框 18">
            <a:extLst>
              <a:ext uri="{FF2B5EF4-FFF2-40B4-BE49-F238E27FC236}">
                <a16:creationId xmlns:a16="http://schemas.microsoft.com/office/drawing/2014/main" id="{69F41E23-ADB1-4C05-A701-8CB450C89016}"/>
              </a:ext>
            </a:extLst>
          </p:cNvPr>
          <p:cNvSpPr txBox="1"/>
          <p:nvPr/>
        </p:nvSpPr>
        <p:spPr>
          <a:xfrm>
            <a:off x="644511" y="2470666"/>
            <a:ext cx="5451489" cy="2585323"/>
          </a:xfrm>
          <a:prstGeom prst="rect">
            <a:avLst/>
          </a:prstGeom>
          <a:noFill/>
        </p:spPr>
        <p:txBody>
          <a:bodyPr wrap="square" rtlCol="0">
            <a:spAutoFit/>
          </a:bodyPr>
          <a:lstStyle/>
          <a:p>
            <a:r>
              <a:rPr lang="zh-CN" altLang="en-US" sz="2400" b="1" dirty="0"/>
              <a:t>学生模块：查询成绩</a:t>
            </a:r>
            <a:endParaRPr lang="en-US" altLang="zh-CN" sz="2400" b="1" dirty="0"/>
          </a:p>
          <a:p>
            <a:endParaRPr lang="en-US" altLang="zh-CN" sz="2400" b="1" dirty="0"/>
          </a:p>
          <a:p>
            <a:r>
              <a:rPr lang="zh-CN" altLang="en-US" sz="2400" b="1" dirty="0"/>
              <a:t>老师模块：课程安排查询、成绩录入</a:t>
            </a:r>
            <a:endParaRPr lang="en-US" altLang="zh-CN" sz="2400" b="1" dirty="0"/>
          </a:p>
          <a:p>
            <a:endParaRPr lang="en-US" altLang="zh-CN" sz="2400" b="1" dirty="0"/>
          </a:p>
          <a:p>
            <a:r>
              <a:rPr lang="zh-CN" altLang="en-US" sz="2400" b="1" dirty="0"/>
              <a:t>管理员模块：学生管理、教师管理、班级管理、课程管理、成绩管理</a:t>
            </a:r>
            <a:endParaRPr lang="en-US" altLang="zh-CN" sz="2400" b="1" dirty="0"/>
          </a:p>
          <a:p>
            <a:endParaRPr lang="zh-CN" altLang="en-US" dirty="0"/>
          </a:p>
        </p:txBody>
      </p:sp>
    </p:spTree>
    <p:extLst>
      <p:ext uri="{BB962C8B-B14F-4D97-AF65-F5344CB8AC3E}">
        <p14:creationId xmlns:p14="http://schemas.microsoft.com/office/powerpoint/2010/main" val="7771455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42"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4237185"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系统的功能用例图</a:t>
            </a:r>
          </a:p>
        </p:txBody>
      </p:sp>
      <p:sp>
        <p:nvSpPr>
          <p:cNvPr id="3" name="Rectangle 1">
            <a:extLst>
              <a:ext uri="{FF2B5EF4-FFF2-40B4-BE49-F238E27FC236}">
                <a16:creationId xmlns:a16="http://schemas.microsoft.com/office/drawing/2014/main" id="{4DCBB3DF-2B73-4E00-9C4F-1B57960917D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DDDDDD"/>
                </a:solidFill>
                <a:effectLst/>
                <a:latin typeface="Lucida Console" panose="020B0609040504020204" pitchFamily="49" charset="0"/>
              </a:rPr>
              <a:t>![img](https://img2020.cnblogs.com/blog/2164317/202012/2164317-20201204183555414-218493750.png)</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5" name="图片 14">
            <a:extLst>
              <a:ext uri="{FF2B5EF4-FFF2-40B4-BE49-F238E27FC236}">
                <a16:creationId xmlns:a16="http://schemas.microsoft.com/office/drawing/2014/main" id="{B3A1B892-B62F-4DB6-8A28-1D5861931E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818" y="1463679"/>
            <a:ext cx="5772150" cy="2933700"/>
          </a:xfrm>
          <a:prstGeom prst="rect">
            <a:avLst/>
          </a:prstGeom>
        </p:spPr>
      </p:pic>
      <p:pic>
        <p:nvPicPr>
          <p:cNvPr id="17" name="图片 16">
            <a:extLst>
              <a:ext uri="{FF2B5EF4-FFF2-40B4-BE49-F238E27FC236}">
                <a16:creationId xmlns:a16="http://schemas.microsoft.com/office/drawing/2014/main" id="{0FFDEFC7-0ABB-4ECF-B543-9FBB3C0885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2842" y="238125"/>
            <a:ext cx="5705475" cy="6381750"/>
          </a:xfrm>
          <a:prstGeom prst="rect">
            <a:avLst/>
          </a:prstGeom>
        </p:spPr>
      </p:pic>
    </p:spTree>
    <p:extLst>
      <p:ext uri="{BB962C8B-B14F-4D97-AF65-F5344CB8AC3E}">
        <p14:creationId xmlns:p14="http://schemas.microsoft.com/office/powerpoint/2010/main" val="2139571552"/>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4237185"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系统的功能类图</a:t>
            </a:r>
          </a:p>
        </p:txBody>
      </p:sp>
      <p:sp>
        <p:nvSpPr>
          <p:cNvPr id="3" name="Rectangle 1">
            <a:extLst>
              <a:ext uri="{FF2B5EF4-FFF2-40B4-BE49-F238E27FC236}">
                <a16:creationId xmlns:a16="http://schemas.microsoft.com/office/drawing/2014/main" id="{4DCBB3DF-2B73-4E00-9C4F-1B57960917D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DDDDDD"/>
                </a:solidFill>
                <a:effectLst/>
                <a:latin typeface="Lucida Console" panose="020B0609040504020204" pitchFamily="49" charset="0"/>
              </a:rPr>
              <a:t>![img](https://img2020.cnblogs.com/blog/2164317/202012/2164317-20201204183555414-218493750.png)</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807092D0-8CA5-4423-87F6-69A48BA302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3837" y="1153448"/>
            <a:ext cx="7191613" cy="5235629"/>
          </a:xfrm>
          <a:prstGeom prst="rect">
            <a:avLst/>
          </a:prstGeom>
        </p:spPr>
      </p:pic>
    </p:spTree>
    <p:extLst>
      <p:ext uri="{BB962C8B-B14F-4D97-AF65-F5344CB8AC3E}">
        <p14:creationId xmlns:p14="http://schemas.microsoft.com/office/powerpoint/2010/main" val="485010821"/>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03</a:t>
            </a:r>
            <a:endParaRPr lang="zh-CN" altLang="en-US" sz="12000" b="1" dirty="0">
              <a:solidFill>
                <a:schemeClr val="tx1">
                  <a:lumMod val="85000"/>
                  <a:lumOff val="15000"/>
                </a:schemeClr>
              </a:solidFill>
              <a:latin typeface="+mn-ea"/>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
        <p:nvSpPr>
          <p:cNvPr id="2" name="文本框 1">
            <a:extLst>
              <a:ext uri="{FF2B5EF4-FFF2-40B4-BE49-F238E27FC236}">
                <a16:creationId xmlns:a16="http://schemas.microsoft.com/office/drawing/2014/main" id="{189780FC-B844-46C8-8D0B-B58CEF45C885}"/>
              </a:ext>
            </a:extLst>
          </p:cNvPr>
          <p:cNvSpPr txBox="1"/>
          <p:nvPr/>
        </p:nvSpPr>
        <p:spPr>
          <a:xfrm>
            <a:off x="4191254" y="4289841"/>
            <a:ext cx="4041508" cy="523220"/>
          </a:xfrm>
          <a:prstGeom prst="rect">
            <a:avLst/>
          </a:prstGeom>
          <a:noFill/>
        </p:spPr>
        <p:txBody>
          <a:bodyPr wrap="square" rtlCol="0">
            <a:spAutoFit/>
          </a:bodyPr>
          <a:lstStyle/>
          <a:p>
            <a:pPr lvl="0" algn="ctr">
              <a:spcBef>
                <a:spcPts val="0"/>
              </a:spcBef>
              <a:spcAft>
                <a:spcPts val="0"/>
              </a:spcAft>
              <a:buClrTx/>
              <a:buSzTx/>
              <a:buFontTx/>
              <a:defRPr/>
            </a:pPr>
            <a:r>
              <a:rPr lang="zh-CN" altLang="en-US" sz="2800" b="1" dirty="0">
                <a:solidFill>
                  <a:schemeClr val="tx1">
                    <a:lumMod val="85000"/>
                    <a:lumOff val="15000"/>
                  </a:schemeClr>
                </a:solidFill>
                <a:ea typeface="+mn-lt"/>
                <a:sym typeface="FZHei-B01S" panose="02010601030101010101" pitchFamily="2" charset="-122"/>
              </a:rPr>
              <a:t>系统的功能展示</a:t>
            </a:r>
          </a:p>
        </p:txBody>
      </p:sp>
    </p:spTree>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2" name="PA_库_矩形 3"/>
          <p:cNvSpPr/>
          <p:nvPr>
            <p:custDataLst>
              <p:tags r:id="rId1"/>
            </p:custDataLst>
          </p:nvPr>
        </p:nvSpPr>
        <p:spPr>
          <a:xfrm>
            <a:off x="1680479" y="2670040"/>
            <a:ext cx="2133600" cy="2133600"/>
          </a:xfrm>
          <a:prstGeom prst="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7" name="PA_库_矩形 6"/>
          <p:cNvSpPr/>
          <p:nvPr>
            <p:custDataLst>
              <p:tags r:id="rId2"/>
            </p:custDataLst>
          </p:nvPr>
        </p:nvSpPr>
        <p:spPr>
          <a:xfrm>
            <a:off x="1158650" y="4814888"/>
            <a:ext cx="504825" cy="5048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8" name="文本框 7">
            <a:extLst>
              <a:ext uri="{FF2B5EF4-FFF2-40B4-BE49-F238E27FC236}">
                <a16:creationId xmlns:a16="http://schemas.microsoft.com/office/drawing/2014/main" id="{DF9B2BFF-62F2-4171-8E5B-8A6547DDDD6A}"/>
              </a:ext>
            </a:extLst>
          </p:cNvPr>
          <p:cNvSpPr txBox="1"/>
          <p:nvPr/>
        </p:nvSpPr>
        <p:spPr>
          <a:xfrm>
            <a:off x="1169709" y="1512621"/>
            <a:ext cx="2133600" cy="461665"/>
          </a:xfrm>
          <a:prstGeom prst="rect">
            <a:avLst/>
          </a:prstGeom>
          <a:noFill/>
        </p:spPr>
        <p:txBody>
          <a:bodyPr wrap="square" rtlCol="0">
            <a:spAutoFit/>
          </a:bodyPr>
          <a:lstStyle/>
          <a:p>
            <a:r>
              <a:rPr lang="zh-CN" altLang="en-US" sz="2400" b="1" dirty="0"/>
              <a:t>首页展示：</a:t>
            </a:r>
          </a:p>
        </p:txBody>
      </p:sp>
      <p:pic>
        <p:nvPicPr>
          <p:cNvPr id="14" name="图片 13">
            <a:extLst>
              <a:ext uri="{FF2B5EF4-FFF2-40B4-BE49-F238E27FC236}">
                <a16:creationId xmlns:a16="http://schemas.microsoft.com/office/drawing/2014/main" id="{DE27B4E5-EAC4-48E7-B136-0C15FDE2504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40245" y="1512621"/>
            <a:ext cx="6704131" cy="3558951"/>
          </a:xfrm>
          <a:prstGeom prst="rect">
            <a:avLst/>
          </a:prstGeom>
        </p:spPr>
      </p:pic>
    </p:spTree>
    <p:extLst>
      <p:ext uri="{BB962C8B-B14F-4D97-AF65-F5344CB8AC3E}">
        <p14:creationId xmlns:p14="http://schemas.microsoft.com/office/powerpoint/2010/main" val="1458277887"/>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23" presetClass="entr" presetSubtype="16"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childTnLst>
                                </p:cTn>
                              </p:par>
                            </p:childTnLst>
                          </p:cTn>
                        </p:par>
                        <p:par>
                          <p:cTn id="44" fill="hold">
                            <p:stCondLst>
                              <p:cond delay="2000"/>
                            </p:stCondLst>
                            <p:childTnLst>
                              <p:par>
                                <p:cTn id="45" presetID="2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 grpId="0" bldLvl="0" animBg="1"/>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8" name="文本框 7">
            <a:extLst>
              <a:ext uri="{FF2B5EF4-FFF2-40B4-BE49-F238E27FC236}">
                <a16:creationId xmlns:a16="http://schemas.microsoft.com/office/drawing/2014/main" id="{DF9B2BFF-62F2-4171-8E5B-8A6547DDDD6A}"/>
              </a:ext>
            </a:extLst>
          </p:cNvPr>
          <p:cNvSpPr txBox="1"/>
          <p:nvPr/>
        </p:nvSpPr>
        <p:spPr>
          <a:xfrm>
            <a:off x="4841583" y="420311"/>
            <a:ext cx="2133600" cy="461665"/>
          </a:xfrm>
          <a:prstGeom prst="rect">
            <a:avLst/>
          </a:prstGeom>
          <a:noFill/>
        </p:spPr>
        <p:txBody>
          <a:bodyPr wrap="square" rtlCol="0">
            <a:spAutoFit/>
          </a:bodyPr>
          <a:lstStyle/>
          <a:p>
            <a:r>
              <a:rPr lang="zh-CN" altLang="en-US" sz="2400" b="1" dirty="0"/>
              <a:t>学生页面展示：</a:t>
            </a:r>
          </a:p>
        </p:txBody>
      </p:sp>
      <p:pic>
        <p:nvPicPr>
          <p:cNvPr id="11" name="图片 10">
            <a:extLst>
              <a:ext uri="{FF2B5EF4-FFF2-40B4-BE49-F238E27FC236}">
                <a16:creationId xmlns:a16="http://schemas.microsoft.com/office/drawing/2014/main" id="{112B0F41-A571-49E4-91F0-6DFB05671E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9098" y="969442"/>
            <a:ext cx="10059602" cy="24372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8" name="图片 17">
            <a:extLst>
              <a:ext uri="{FF2B5EF4-FFF2-40B4-BE49-F238E27FC236}">
                <a16:creationId xmlns:a16="http://schemas.microsoft.com/office/drawing/2014/main" id="{EB9FD5CB-025F-46C5-8EDD-253DED7965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49833" y="3542811"/>
            <a:ext cx="5167877" cy="3221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4572123"/>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79"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8" name="文本框 7">
            <a:extLst>
              <a:ext uri="{FF2B5EF4-FFF2-40B4-BE49-F238E27FC236}">
                <a16:creationId xmlns:a16="http://schemas.microsoft.com/office/drawing/2014/main" id="{DF9B2BFF-62F2-4171-8E5B-8A6547DDDD6A}"/>
              </a:ext>
            </a:extLst>
          </p:cNvPr>
          <p:cNvSpPr txBox="1"/>
          <p:nvPr/>
        </p:nvSpPr>
        <p:spPr>
          <a:xfrm>
            <a:off x="4440049" y="431628"/>
            <a:ext cx="2831607" cy="461665"/>
          </a:xfrm>
          <a:prstGeom prst="rect">
            <a:avLst/>
          </a:prstGeom>
          <a:noFill/>
        </p:spPr>
        <p:txBody>
          <a:bodyPr wrap="square" rtlCol="0">
            <a:spAutoFit/>
          </a:bodyPr>
          <a:lstStyle/>
          <a:p>
            <a:r>
              <a:rPr lang="zh-CN" altLang="en-US" sz="2400" b="1" dirty="0"/>
              <a:t>教师基本页面展示：</a:t>
            </a:r>
          </a:p>
        </p:txBody>
      </p:sp>
      <p:pic>
        <p:nvPicPr>
          <p:cNvPr id="3" name="图片 2">
            <a:extLst>
              <a:ext uri="{FF2B5EF4-FFF2-40B4-BE49-F238E27FC236}">
                <a16:creationId xmlns:a16="http://schemas.microsoft.com/office/drawing/2014/main" id="{4A52D2B5-0D58-481C-91AB-BBD7C872FA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672" y="1153448"/>
            <a:ext cx="8447947" cy="2153096"/>
          </a:xfrm>
          <a:prstGeom prst="rect">
            <a:avLst/>
          </a:prstGeom>
        </p:spPr>
      </p:pic>
      <p:pic>
        <p:nvPicPr>
          <p:cNvPr id="15" name="图片 14">
            <a:extLst>
              <a:ext uri="{FF2B5EF4-FFF2-40B4-BE49-F238E27FC236}">
                <a16:creationId xmlns:a16="http://schemas.microsoft.com/office/drawing/2014/main" id="{5E6E20D2-5606-4DED-87DE-7CB70A57761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2672" y="3306544"/>
            <a:ext cx="8461001" cy="3298442"/>
          </a:xfrm>
          <a:prstGeom prst="rect">
            <a:avLst/>
          </a:prstGeom>
        </p:spPr>
      </p:pic>
    </p:spTree>
    <p:extLst>
      <p:ext uri="{BB962C8B-B14F-4D97-AF65-F5344CB8AC3E}">
        <p14:creationId xmlns:p14="http://schemas.microsoft.com/office/powerpoint/2010/main" val="1352412622"/>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8" name="文本框 7">
            <a:extLst>
              <a:ext uri="{FF2B5EF4-FFF2-40B4-BE49-F238E27FC236}">
                <a16:creationId xmlns:a16="http://schemas.microsoft.com/office/drawing/2014/main" id="{DF9B2BFF-62F2-4171-8E5B-8A6547DDDD6A}"/>
              </a:ext>
            </a:extLst>
          </p:cNvPr>
          <p:cNvSpPr txBox="1"/>
          <p:nvPr/>
        </p:nvSpPr>
        <p:spPr>
          <a:xfrm>
            <a:off x="4416626" y="431628"/>
            <a:ext cx="3358748" cy="461665"/>
          </a:xfrm>
          <a:prstGeom prst="rect">
            <a:avLst/>
          </a:prstGeom>
          <a:noFill/>
        </p:spPr>
        <p:txBody>
          <a:bodyPr wrap="square" rtlCol="0">
            <a:spAutoFit/>
          </a:bodyPr>
          <a:lstStyle/>
          <a:p>
            <a:r>
              <a:rPr lang="zh-CN" altLang="en-US" sz="2400" b="1" dirty="0"/>
              <a:t>成绩统计页面展示：</a:t>
            </a:r>
          </a:p>
        </p:txBody>
      </p:sp>
      <p:pic>
        <p:nvPicPr>
          <p:cNvPr id="3" name="图片 2">
            <a:extLst>
              <a:ext uri="{FF2B5EF4-FFF2-40B4-BE49-F238E27FC236}">
                <a16:creationId xmlns:a16="http://schemas.microsoft.com/office/drawing/2014/main" id="{A31A767E-BF18-4F98-95B3-12FEF89CB7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8495" y="1077959"/>
            <a:ext cx="8108477" cy="5494338"/>
          </a:xfrm>
          <a:prstGeom prst="rect">
            <a:avLst/>
          </a:prstGeom>
        </p:spPr>
      </p:pic>
    </p:spTree>
    <p:extLst>
      <p:ext uri="{BB962C8B-B14F-4D97-AF65-F5344CB8AC3E}">
        <p14:creationId xmlns:p14="http://schemas.microsoft.com/office/powerpoint/2010/main" val="2932298120"/>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8" name="文本框 7">
            <a:extLst>
              <a:ext uri="{FF2B5EF4-FFF2-40B4-BE49-F238E27FC236}">
                <a16:creationId xmlns:a16="http://schemas.microsoft.com/office/drawing/2014/main" id="{DF9B2BFF-62F2-4171-8E5B-8A6547DDDD6A}"/>
              </a:ext>
            </a:extLst>
          </p:cNvPr>
          <p:cNvSpPr txBox="1"/>
          <p:nvPr/>
        </p:nvSpPr>
        <p:spPr>
          <a:xfrm>
            <a:off x="4416626" y="431628"/>
            <a:ext cx="3358748" cy="461665"/>
          </a:xfrm>
          <a:prstGeom prst="rect">
            <a:avLst/>
          </a:prstGeom>
          <a:noFill/>
        </p:spPr>
        <p:txBody>
          <a:bodyPr wrap="square" rtlCol="0">
            <a:spAutoFit/>
          </a:bodyPr>
          <a:lstStyle/>
          <a:p>
            <a:r>
              <a:rPr lang="zh-CN" altLang="en-US" sz="2400" b="1" dirty="0"/>
              <a:t>成绩统计页面展示：</a:t>
            </a:r>
          </a:p>
        </p:txBody>
      </p:sp>
      <p:pic>
        <p:nvPicPr>
          <p:cNvPr id="7" name="图片 6">
            <a:extLst>
              <a:ext uri="{FF2B5EF4-FFF2-40B4-BE49-F238E27FC236}">
                <a16:creationId xmlns:a16="http://schemas.microsoft.com/office/drawing/2014/main" id="{1558ABC1-F4E9-4847-B784-F66567B1AC07}"/>
              </a:ext>
            </a:extLst>
          </p:cNvPr>
          <p:cNvPicPr>
            <a:picLocks noChangeAspect="1"/>
          </p:cNvPicPr>
          <p:nvPr/>
        </p:nvPicPr>
        <p:blipFill rotWithShape="1">
          <a:blip r:embed="rId8">
            <a:extLst>
              <a:ext uri="{28A0092B-C50C-407E-A947-70E740481C1C}">
                <a14:useLocalDpi xmlns:a14="http://schemas.microsoft.com/office/drawing/2010/main" val="0"/>
              </a:ext>
            </a:extLst>
          </a:blip>
          <a:srcRect l="7510" t="-380" r="9968" b="8491"/>
          <a:stretch/>
        </p:blipFill>
        <p:spPr>
          <a:xfrm>
            <a:off x="778408" y="974310"/>
            <a:ext cx="10061042" cy="5300729"/>
          </a:xfrm>
          <a:prstGeom prst="rect">
            <a:avLst/>
          </a:prstGeom>
        </p:spPr>
      </p:pic>
    </p:spTree>
    <p:extLst>
      <p:ext uri="{BB962C8B-B14F-4D97-AF65-F5344CB8AC3E}">
        <p14:creationId xmlns:p14="http://schemas.microsoft.com/office/powerpoint/2010/main" val="2755416274"/>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graphicFrame>
        <p:nvGraphicFramePr>
          <p:cNvPr id="13" name="表格 15">
            <a:extLst>
              <a:ext uri="{FF2B5EF4-FFF2-40B4-BE49-F238E27FC236}">
                <a16:creationId xmlns:a16="http://schemas.microsoft.com/office/drawing/2014/main" id="{27CC89FF-9D66-429B-A740-CDD32CCDB5C8}"/>
              </a:ext>
            </a:extLst>
          </p:cNvPr>
          <p:cNvGraphicFramePr>
            <a:graphicFrameLocks noGrp="1"/>
          </p:cNvGraphicFramePr>
          <p:nvPr>
            <p:extLst>
              <p:ext uri="{D42A27DB-BD31-4B8C-83A1-F6EECF244321}">
                <p14:modId xmlns:p14="http://schemas.microsoft.com/office/powerpoint/2010/main" val="3080060650"/>
              </p:ext>
            </p:extLst>
          </p:nvPr>
        </p:nvGraphicFramePr>
        <p:xfrm>
          <a:off x="1090155" y="2041918"/>
          <a:ext cx="9058052" cy="2521916"/>
        </p:xfrm>
        <a:graphic>
          <a:graphicData uri="http://schemas.openxmlformats.org/drawingml/2006/table">
            <a:tbl>
              <a:tblPr firstRow="1" bandRow="1">
                <a:tableStyleId>{5C22544A-7EE6-4342-B048-85BDC9FD1C3A}</a:tableStyleId>
              </a:tblPr>
              <a:tblGrid>
                <a:gridCol w="3538995">
                  <a:extLst>
                    <a:ext uri="{9D8B030D-6E8A-4147-A177-3AD203B41FA5}">
                      <a16:colId xmlns:a16="http://schemas.microsoft.com/office/drawing/2014/main" val="3050913235"/>
                    </a:ext>
                  </a:extLst>
                </a:gridCol>
                <a:gridCol w="5519057">
                  <a:extLst>
                    <a:ext uri="{9D8B030D-6E8A-4147-A177-3AD203B41FA5}">
                      <a16:colId xmlns:a16="http://schemas.microsoft.com/office/drawing/2014/main" val="219130898"/>
                    </a:ext>
                  </a:extLst>
                </a:gridCol>
              </a:tblGrid>
              <a:tr h="630479">
                <a:tc>
                  <a:txBody>
                    <a:bodyPr/>
                    <a:lstStyle/>
                    <a:p>
                      <a:pPr algn="ctr"/>
                      <a:endParaRPr lang="zh-CN" altLang="en-US" dirty="0"/>
                    </a:p>
                  </a:txBody>
                  <a:tcPr/>
                </a:tc>
                <a:tc>
                  <a:txBody>
                    <a:bodyPr/>
                    <a:lstStyle/>
                    <a:p>
                      <a:endParaRPr lang="zh-CN" altLang="en-US" dirty="0"/>
                    </a:p>
                  </a:txBody>
                  <a:tcPr/>
                </a:tc>
                <a:extLst>
                  <a:ext uri="{0D108BD9-81ED-4DB2-BD59-A6C34878D82A}">
                    <a16:rowId xmlns:a16="http://schemas.microsoft.com/office/drawing/2014/main" val="1482183496"/>
                  </a:ext>
                </a:extLst>
              </a:tr>
              <a:tr h="630479">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71167095"/>
                  </a:ext>
                </a:extLst>
              </a:tr>
              <a:tr h="630479">
                <a:tc>
                  <a:txBody>
                    <a:bodyPr/>
                    <a:lstStyle/>
                    <a:p>
                      <a:endParaRPr lang="zh-CN" altLang="en-US" dirty="0"/>
                    </a:p>
                  </a:txBody>
                  <a:tcPr/>
                </a:tc>
                <a:tc>
                  <a:txBody>
                    <a:bodyPr/>
                    <a:lstStyle/>
                    <a:p>
                      <a:r>
                        <a:rPr lang="zh-CN" altLang="en-US" dirty="0"/>
                        <a:t> </a:t>
                      </a:r>
                    </a:p>
                  </a:txBody>
                  <a:tcPr/>
                </a:tc>
                <a:extLst>
                  <a:ext uri="{0D108BD9-81ED-4DB2-BD59-A6C34878D82A}">
                    <a16:rowId xmlns:a16="http://schemas.microsoft.com/office/drawing/2014/main" val="1872177230"/>
                  </a:ext>
                </a:extLst>
              </a:tr>
              <a:tr h="630479">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88749941"/>
                  </a:ext>
                </a:extLst>
              </a:tr>
            </a:tbl>
          </a:graphicData>
        </a:graphic>
      </p:graphicFrame>
      <p:sp>
        <p:nvSpPr>
          <p:cNvPr id="16" name="文本框 15">
            <a:extLst>
              <a:ext uri="{FF2B5EF4-FFF2-40B4-BE49-F238E27FC236}">
                <a16:creationId xmlns:a16="http://schemas.microsoft.com/office/drawing/2014/main" id="{85C08D0A-07FA-4586-9982-B1F4A606FFCF}"/>
              </a:ext>
            </a:extLst>
          </p:cNvPr>
          <p:cNvSpPr txBox="1"/>
          <p:nvPr/>
        </p:nvSpPr>
        <p:spPr>
          <a:xfrm>
            <a:off x="955301" y="400851"/>
            <a:ext cx="2269672" cy="523220"/>
          </a:xfrm>
          <a:prstGeom prst="rect">
            <a:avLst/>
          </a:prstGeom>
          <a:noFill/>
        </p:spPr>
        <p:txBody>
          <a:bodyPr wrap="square" rtlCol="0">
            <a:spAutoFit/>
          </a:bodyPr>
          <a:lstStyle/>
          <a:p>
            <a:r>
              <a:rPr lang="zh-CN" altLang="en-US" sz="2800" b="1" dirty="0"/>
              <a:t>组内分工 </a:t>
            </a:r>
          </a:p>
        </p:txBody>
      </p:sp>
      <p:sp>
        <p:nvSpPr>
          <p:cNvPr id="17" name="文本框 16">
            <a:extLst>
              <a:ext uri="{FF2B5EF4-FFF2-40B4-BE49-F238E27FC236}">
                <a16:creationId xmlns:a16="http://schemas.microsoft.com/office/drawing/2014/main" id="{F8F00A3C-E42A-40D2-82BC-AB57054DE6AA}"/>
              </a:ext>
            </a:extLst>
          </p:cNvPr>
          <p:cNvSpPr txBox="1"/>
          <p:nvPr/>
        </p:nvSpPr>
        <p:spPr>
          <a:xfrm>
            <a:off x="2273914" y="2147207"/>
            <a:ext cx="951059" cy="369332"/>
          </a:xfrm>
          <a:prstGeom prst="rect">
            <a:avLst/>
          </a:prstGeom>
          <a:noFill/>
        </p:spPr>
        <p:txBody>
          <a:bodyPr wrap="square" rtlCol="0">
            <a:spAutoFit/>
          </a:bodyPr>
          <a:lstStyle/>
          <a:p>
            <a:r>
              <a:rPr lang="zh-CN" altLang="en-US" dirty="0">
                <a:solidFill>
                  <a:schemeClr val="bg1"/>
                </a:solidFill>
              </a:rPr>
              <a:t>张华星</a:t>
            </a:r>
          </a:p>
        </p:txBody>
      </p:sp>
      <p:sp>
        <p:nvSpPr>
          <p:cNvPr id="18" name="文本框 17">
            <a:extLst>
              <a:ext uri="{FF2B5EF4-FFF2-40B4-BE49-F238E27FC236}">
                <a16:creationId xmlns:a16="http://schemas.microsoft.com/office/drawing/2014/main" id="{2103E137-7273-4335-94BF-C5E1882DA4C2}"/>
              </a:ext>
            </a:extLst>
          </p:cNvPr>
          <p:cNvSpPr txBox="1"/>
          <p:nvPr/>
        </p:nvSpPr>
        <p:spPr>
          <a:xfrm>
            <a:off x="5698671" y="2163535"/>
            <a:ext cx="4759778" cy="369332"/>
          </a:xfrm>
          <a:prstGeom prst="rect">
            <a:avLst/>
          </a:prstGeom>
          <a:noFill/>
        </p:spPr>
        <p:txBody>
          <a:bodyPr wrap="square" rtlCol="0">
            <a:spAutoFit/>
          </a:bodyPr>
          <a:lstStyle/>
          <a:p>
            <a:r>
              <a:rPr lang="zh-CN" altLang="en-US" dirty="0">
                <a:solidFill>
                  <a:schemeClr val="bg1"/>
                </a:solidFill>
              </a:rPr>
              <a:t>后端设计：学生、教师系统</a:t>
            </a:r>
          </a:p>
        </p:txBody>
      </p:sp>
      <p:sp>
        <p:nvSpPr>
          <p:cNvPr id="19" name="文本框 18">
            <a:extLst>
              <a:ext uri="{FF2B5EF4-FFF2-40B4-BE49-F238E27FC236}">
                <a16:creationId xmlns:a16="http://schemas.microsoft.com/office/drawing/2014/main" id="{C3DEC7F9-373E-4572-99DB-05005A706268}"/>
              </a:ext>
            </a:extLst>
          </p:cNvPr>
          <p:cNvSpPr txBox="1"/>
          <p:nvPr/>
        </p:nvSpPr>
        <p:spPr>
          <a:xfrm>
            <a:off x="2273914" y="2781324"/>
            <a:ext cx="1191986" cy="369332"/>
          </a:xfrm>
          <a:prstGeom prst="rect">
            <a:avLst/>
          </a:prstGeom>
          <a:noFill/>
        </p:spPr>
        <p:txBody>
          <a:bodyPr wrap="square" rtlCol="0">
            <a:spAutoFit/>
          </a:bodyPr>
          <a:lstStyle/>
          <a:p>
            <a:r>
              <a:rPr lang="zh-CN" altLang="en-US" dirty="0"/>
              <a:t>原辰宇</a:t>
            </a:r>
          </a:p>
        </p:txBody>
      </p:sp>
      <p:sp>
        <p:nvSpPr>
          <p:cNvPr id="21" name="文本框 20">
            <a:extLst>
              <a:ext uri="{FF2B5EF4-FFF2-40B4-BE49-F238E27FC236}">
                <a16:creationId xmlns:a16="http://schemas.microsoft.com/office/drawing/2014/main" id="{CEFF600F-EB2B-490C-966D-99411F046938}"/>
              </a:ext>
            </a:extLst>
          </p:cNvPr>
          <p:cNvSpPr txBox="1"/>
          <p:nvPr/>
        </p:nvSpPr>
        <p:spPr>
          <a:xfrm>
            <a:off x="5221159" y="2781324"/>
            <a:ext cx="4927048" cy="369332"/>
          </a:xfrm>
          <a:prstGeom prst="rect">
            <a:avLst/>
          </a:prstGeom>
          <a:noFill/>
        </p:spPr>
        <p:txBody>
          <a:bodyPr wrap="square" rtlCol="0">
            <a:spAutoFit/>
          </a:bodyPr>
          <a:lstStyle/>
          <a:p>
            <a:r>
              <a:rPr lang="zh-CN" altLang="en-US" dirty="0"/>
              <a:t>后端设计：管理员模块、数据可视化实现</a:t>
            </a:r>
          </a:p>
        </p:txBody>
      </p:sp>
      <p:sp>
        <p:nvSpPr>
          <p:cNvPr id="22" name="文本框 21">
            <a:extLst>
              <a:ext uri="{FF2B5EF4-FFF2-40B4-BE49-F238E27FC236}">
                <a16:creationId xmlns:a16="http://schemas.microsoft.com/office/drawing/2014/main" id="{43CE3F14-0E14-4158-AA74-70E5E47F5388}"/>
              </a:ext>
            </a:extLst>
          </p:cNvPr>
          <p:cNvSpPr txBox="1"/>
          <p:nvPr/>
        </p:nvSpPr>
        <p:spPr>
          <a:xfrm>
            <a:off x="2273914" y="3428999"/>
            <a:ext cx="1126672" cy="369332"/>
          </a:xfrm>
          <a:prstGeom prst="rect">
            <a:avLst/>
          </a:prstGeom>
          <a:noFill/>
        </p:spPr>
        <p:txBody>
          <a:bodyPr wrap="square" rtlCol="0">
            <a:spAutoFit/>
          </a:bodyPr>
          <a:lstStyle/>
          <a:p>
            <a:r>
              <a:rPr lang="zh-CN" altLang="en-US" dirty="0"/>
              <a:t>张冰聪</a:t>
            </a:r>
          </a:p>
        </p:txBody>
      </p:sp>
      <p:sp>
        <p:nvSpPr>
          <p:cNvPr id="23" name="文本框 22">
            <a:extLst>
              <a:ext uri="{FF2B5EF4-FFF2-40B4-BE49-F238E27FC236}">
                <a16:creationId xmlns:a16="http://schemas.microsoft.com/office/drawing/2014/main" id="{2BDE9F5A-C6FC-4FE3-A1BA-82B2F59DD08F}"/>
              </a:ext>
            </a:extLst>
          </p:cNvPr>
          <p:cNvSpPr txBox="1"/>
          <p:nvPr/>
        </p:nvSpPr>
        <p:spPr>
          <a:xfrm>
            <a:off x="2273913" y="4016829"/>
            <a:ext cx="885665" cy="369332"/>
          </a:xfrm>
          <a:prstGeom prst="rect">
            <a:avLst/>
          </a:prstGeom>
          <a:noFill/>
        </p:spPr>
        <p:txBody>
          <a:bodyPr wrap="square" rtlCol="0">
            <a:spAutoFit/>
          </a:bodyPr>
          <a:lstStyle/>
          <a:p>
            <a:r>
              <a:rPr lang="zh-CN" altLang="en-US" dirty="0"/>
              <a:t>孙梓楠</a:t>
            </a:r>
          </a:p>
        </p:txBody>
      </p:sp>
      <p:sp>
        <p:nvSpPr>
          <p:cNvPr id="24" name="文本框 23">
            <a:extLst>
              <a:ext uri="{FF2B5EF4-FFF2-40B4-BE49-F238E27FC236}">
                <a16:creationId xmlns:a16="http://schemas.microsoft.com/office/drawing/2014/main" id="{99A8C536-004B-477F-97E9-63BFA700BBB2}"/>
              </a:ext>
            </a:extLst>
          </p:cNvPr>
          <p:cNvSpPr txBox="1"/>
          <p:nvPr/>
        </p:nvSpPr>
        <p:spPr>
          <a:xfrm>
            <a:off x="5225240" y="3428999"/>
            <a:ext cx="4604658" cy="369332"/>
          </a:xfrm>
          <a:prstGeom prst="rect">
            <a:avLst/>
          </a:prstGeom>
          <a:noFill/>
        </p:spPr>
        <p:txBody>
          <a:bodyPr wrap="square" rtlCol="0">
            <a:spAutoFit/>
          </a:bodyPr>
          <a:lstStyle/>
          <a:p>
            <a:r>
              <a:rPr lang="zh-CN" altLang="en-US" dirty="0"/>
              <a:t>前端设计：学生模块、数据可视化前端部分</a:t>
            </a:r>
          </a:p>
        </p:txBody>
      </p:sp>
      <p:sp>
        <p:nvSpPr>
          <p:cNvPr id="25" name="文本框 24">
            <a:extLst>
              <a:ext uri="{FF2B5EF4-FFF2-40B4-BE49-F238E27FC236}">
                <a16:creationId xmlns:a16="http://schemas.microsoft.com/office/drawing/2014/main" id="{D091A4FD-FF7C-4214-9F52-A1DBC3B7F782}"/>
              </a:ext>
            </a:extLst>
          </p:cNvPr>
          <p:cNvSpPr txBox="1"/>
          <p:nvPr/>
        </p:nvSpPr>
        <p:spPr>
          <a:xfrm>
            <a:off x="5221159" y="4016829"/>
            <a:ext cx="3970567" cy="646331"/>
          </a:xfrm>
          <a:prstGeom prst="rect">
            <a:avLst/>
          </a:prstGeom>
          <a:noFill/>
        </p:spPr>
        <p:txBody>
          <a:bodyPr wrap="square" rtlCol="0">
            <a:spAutoFit/>
          </a:bodyPr>
          <a:lstStyle/>
          <a:p>
            <a:r>
              <a:rPr lang="zh-CN" altLang="en-US" dirty="0"/>
              <a:t>前端设计</a:t>
            </a:r>
            <a:r>
              <a:rPr lang="en-US" altLang="zh-CN" dirty="0"/>
              <a:t>:</a:t>
            </a:r>
            <a:r>
              <a:rPr lang="zh-CN" altLang="en-US" dirty="0"/>
              <a:t>教师模块和管理员模块部分</a:t>
            </a:r>
          </a:p>
          <a:p>
            <a:endParaRPr lang="zh-CN" altLang="en-US" dirty="0"/>
          </a:p>
        </p:txBody>
      </p:sp>
    </p:spTree>
    <p:extLst>
      <p:ext uri="{BB962C8B-B14F-4D97-AF65-F5344CB8AC3E}">
        <p14:creationId xmlns:p14="http://schemas.microsoft.com/office/powerpoint/2010/main" val="121335309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8" name="文本框 7">
            <a:extLst>
              <a:ext uri="{FF2B5EF4-FFF2-40B4-BE49-F238E27FC236}">
                <a16:creationId xmlns:a16="http://schemas.microsoft.com/office/drawing/2014/main" id="{DF9B2BFF-62F2-4171-8E5B-8A6547DDDD6A}"/>
              </a:ext>
            </a:extLst>
          </p:cNvPr>
          <p:cNvSpPr txBox="1"/>
          <p:nvPr/>
        </p:nvSpPr>
        <p:spPr>
          <a:xfrm>
            <a:off x="4569044" y="431628"/>
            <a:ext cx="3039322" cy="461665"/>
          </a:xfrm>
          <a:prstGeom prst="rect">
            <a:avLst/>
          </a:prstGeom>
          <a:noFill/>
        </p:spPr>
        <p:txBody>
          <a:bodyPr wrap="square" rtlCol="0">
            <a:spAutoFit/>
          </a:bodyPr>
          <a:lstStyle/>
          <a:p>
            <a:r>
              <a:rPr lang="zh-CN" altLang="en-US" sz="2400" b="1" dirty="0"/>
              <a:t>教师删除功能展示：</a:t>
            </a:r>
          </a:p>
        </p:txBody>
      </p:sp>
      <p:pic>
        <p:nvPicPr>
          <p:cNvPr id="11" name="图片 10">
            <a:extLst>
              <a:ext uri="{FF2B5EF4-FFF2-40B4-BE49-F238E27FC236}">
                <a16:creationId xmlns:a16="http://schemas.microsoft.com/office/drawing/2014/main" id="{3AE6A391-E4B1-43B8-8151-42592396213D}"/>
              </a:ext>
            </a:extLst>
          </p:cNvPr>
          <p:cNvPicPr>
            <a:picLocks noChangeAspect="1"/>
          </p:cNvPicPr>
          <p:nvPr/>
        </p:nvPicPr>
        <p:blipFill rotWithShape="1">
          <a:blip r:embed="rId8">
            <a:extLst>
              <a:ext uri="{28A0092B-C50C-407E-A947-70E740481C1C}">
                <a14:useLocalDpi xmlns:a14="http://schemas.microsoft.com/office/drawing/2010/main" val="0"/>
              </a:ext>
            </a:extLst>
          </a:blip>
          <a:srcRect t="3134" r="25225"/>
          <a:stretch/>
        </p:blipFill>
        <p:spPr>
          <a:xfrm>
            <a:off x="8344827" y="1028297"/>
            <a:ext cx="3640096" cy="5000060"/>
          </a:xfrm>
          <a:prstGeom prst="rect">
            <a:avLst/>
          </a:prstGeom>
        </p:spPr>
      </p:pic>
      <p:pic>
        <p:nvPicPr>
          <p:cNvPr id="16" name="图片 15">
            <a:extLst>
              <a:ext uri="{FF2B5EF4-FFF2-40B4-BE49-F238E27FC236}">
                <a16:creationId xmlns:a16="http://schemas.microsoft.com/office/drawing/2014/main" id="{B1E1F1F2-98D6-417A-B2E9-2BF32227AD95}"/>
              </a:ext>
            </a:extLst>
          </p:cNvPr>
          <p:cNvPicPr>
            <a:picLocks noChangeAspect="1"/>
          </p:cNvPicPr>
          <p:nvPr/>
        </p:nvPicPr>
        <p:blipFill rotWithShape="1">
          <a:blip r:embed="rId9">
            <a:extLst>
              <a:ext uri="{28A0092B-C50C-407E-A947-70E740481C1C}">
                <a14:useLocalDpi xmlns:a14="http://schemas.microsoft.com/office/drawing/2010/main" val="0"/>
              </a:ext>
            </a:extLst>
          </a:blip>
          <a:srcRect l="16403" t="9525" r="22689" b="12743"/>
          <a:stretch/>
        </p:blipFill>
        <p:spPr>
          <a:xfrm>
            <a:off x="207077" y="1193677"/>
            <a:ext cx="3397232" cy="5330739"/>
          </a:xfrm>
          <a:prstGeom prst="rect">
            <a:avLst/>
          </a:prstGeom>
        </p:spPr>
      </p:pic>
      <p:pic>
        <p:nvPicPr>
          <p:cNvPr id="18" name="图片 17">
            <a:extLst>
              <a:ext uri="{FF2B5EF4-FFF2-40B4-BE49-F238E27FC236}">
                <a16:creationId xmlns:a16="http://schemas.microsoft.com/office/drawing/2014/main" id="{D1CD12AA-E12A-4C77-9BD3-7CC2356D28F6}"/>
              </a:ext>
            </a:extLst>
          </p:cNvPr>
          <p:cNvPicPr>
            <a:picLocks noChangeAspect="1"/>
          </p:cNvPicPr>
          <p:nvPr/>
        </p:nvPicPr>
        <p:blipFill rotWithShape="1">
          <a:blip r:embed="rId10">
            <a:extLst>
              <a:ext uri="{28A0092B-C50C-407E-A947-70E740481C1C}">
                <a14:useLocalDpi xmlns:a14="http://schemas.microsoft.com/office/drawing/2010/main" val="0"/>
              </a:ext>
            </a:extLst>
          </a:blip>
          <a:srcRect l="9571" t="12436" r="23731" b="46893"/>
          <a:stretch/>
        </p:blipFill>
        <p:spPr>
          <a:xfrm>
            <a:off x="3382522" y="2365830"/>
            <a:ext cx="5184093" cy="1661886"/>
          </a:xfrm>
          <a:prstGeom prst="rect">
            <a:avLst/>
          </a:prstGeom>
        </p:spPr>
      </p:pic>
    </p:spTree>
    <p:extLst>
      <p:ext uri="{BB962C8B-B14F-4D97-AF65-F5344CB8AC3E}">
        <p14:creationId xmlns:p14="http://schemas.microsoft.com/office/powerpoint/2010/main" val="471609318"/>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3" name="文本框 2">
            <a:extLst>
              <a:ext uri="{FF2B5EF4-FFF2-40B4-BE49-F238E27FC236}">
                <a16:creationId xmlns:a16="http://schemas.microsoft.com/office/drawing/2014/main" id="{E201F822-E09A-4F67-AA12-C2C8324FE4BF}"/>
              </a:ext>
            </a:extLst>
          </p:cNvPr>
          <p:cNvSpPr txBox="1"/>
          <p:nvPr/>
        </p:nvSpPr>
        <p:spPr>
          <a:xfrm>
            <a:off x="4346472" y="463310"/>
            <a:ext cx="2192214" cy="400110"/>
          </a:xfrm>
          <a:prstGeom prst="rect">
            <a:avLst/>
          </a:prstGeom>
          <a:noFill/>
        </p:spPr>
        <p:txBody>
          <a:bodyPr wrap="square" rtlCol="0">
            <a:spAutoFit/>
          </a:bodyPr>
          <a:lstStyle/>
          <a:p>
            <a:r>
              <a:rPr lang="zh-CN" altLang="en-US" sz="2000" b="1" dirty="0"/>
              <a:t>管理员页面展示</a:t>
            </a:r>
          </a:p>
        </p:txBody>
      </p:sp>
      <p:pic>
        <p:nvPicPr>
          <p:cNvPr id="19" name="图片 18">
            <a:extLst>
              <a:ext uri="{FF2B5EF4-FFF2-40B4-BE49-F238E27FC236}">
                <a16:creationId xmlns:a16="http://schemas.microsoft.com/office/drawing/2014/main" id="{CACADF87-687E-49A3-9A9D-A669DF3DC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025" y="1324924"/>
            <a:ext cx="10392146" cy="3746150"/>
          </a:xfrm>
          <a:prstGeom prst="rect">
            <a:avLst/>
          </a:prstGeom>
        </p:spPr>
      </p:pic>
    </p:spTree>
    <p:extLst>
      <p:ext uri="{BB962C8B-B14F-4D97-AF65-F5344CB8AC3E}">
        <p14:creationId xmlns:p14="http://schemas.microsoft.com/office/powerpoint/2010/main" val="578403885"/>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3" name="文本框 2">
            <a:extLst>
              <a:ext uri="{FF2B5EF4-FFF2-40B4-BE49-F238E27FC236}">
                <a16:creationId xmlns:a16="http://schemas.microsoft.com/office/drawing/2014/main" id="{E201F822-E09A-4F67-AA12-C2C8324FE4BF}"/>
              </a:ext>
            </a:extLst>
          </p:cNvPr>
          <p:cNvSpPr txBox="1"/>
          <p:nvPr/>
        </p:nvSpPr>
        <p:spPr>
          <a:xfrm>
            <a:off x="4346472" y="463310"/>
            <a:ext cx="2192214" cy="400110"/>
          </a:xfrm>
          <a:prstGeom prst="rect">
            <a:avLst/>
          </a:prstGeom>
          <a:noFill/>
        </p:spPr>
        <p:txBody>
          <a:bodyPr wrap="square" rtlCol="0">
            <a:spAutoFit/>
          </a:bodyPr>
          <a:lstStyle/>
          <a:p>
            <a:r>
              <a:rPr lang="zh-CN" altLang="en-US" sz="2000" b="1" dirty="0"/>
              <a:t>管理员页面展示</a:t>
            </a:r>
          </a:p>
        </p:txBody>
      </p:sp>
      <p:pic>
        <p:nvPicPr>
          <p:cNvPr id="7" name="图片 6">
            <a:extLst>
              <a:ext uri="{FF2B5EF4-FFF2-40B4-BE49-F238E27FC236}">
                <a16:creationId xmlns:a16="http://schemas.microsoft.com/office/drawing/2014/main" id="{C85FF5B1-CFFD-4C2D-BD16-3503E51B67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600" y="2106169"/>
            <a:ext cx="10464800" cy="2138016"/>
          </a:xfrm>
          <a:prstGeom prst="rect">
            <a:avLst/>
          </a:prstGeom>
        </p:spPr>
      </p:pic>
    </p:spTree>
    <p:extLst>
      <p:ext uri="{BB962C8B-B14F-4D97-AF65-F5344CB8AC3E}">
        <p14:creationId xmlns:p14="http://schemas.microsoft.com/office/powerpoint/2010/main" val="2555237280"/>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3" name="文本框 2">
            <a:extLst>
              <a:ext uri="{FF2B5EF4-FFF2-40B4-BE49-F238E27FC236}">
                <a16:creationId xmlns:a16="http://schemas.microsoft.com/office/drawing/2014/main" id="{E201F822-E09A-4F67-AA12-C2C8324FE4BF}"/>
              </a:ext>
            </a:extLst>
          </p:cNvPr>
          <p:cNvSpPr txBox="1"/>
          <p:nvPr/>
        </p:nvSpPr>
        <p:spPr>
          <a:xfrm>
            <a:off x="4346472" y="463310"/>
            <a:ext cx="3718028" cy="400110"/>
          </a:xfrm>
          <a:prstGeom prst="rect">
            <a:avLst/>
          </a:prstGeom>
          <a:noFill/>
        </p:spPr>
        <p:txBody>
          <a:bodyPr wrap="square" rtlCol="0">
            <a:spAutoFit/>
          </a:bodyPr>
          <a:lstStyle/>
          <a:p>
            <a:r>
              <a:rPr lang="zh-CN" altLang="en-US" sz="2000" b="1" dirty="0"/>
              <a:t>管理员学生信息查询页面展示</a:t>
            </a:r>
          </a:p>
        </p:txBody>
      </p:sp>
      <p:pic>
        <p:nvPicPr>
          <p:cNvPr id="7" name="图片 6">
            <a:extLst>
              <a:ext uri="{FF2B5EF4-FFF2-40B4-BE49-F238E27FC236}">
                <a16:creationId xmlns:a16="http://schemas.microsoft.com/office/drawing/2014/main" id="{BFAEE568-1B2A-4961-9026-2CA01EF834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150" y="1109641"/>
            <a:ext cx="8928100" cy="4688858"/>
          </a:xfrm>
          <a:prstGeom prst="rect">
            <a:avLst/>
          </a:prstGeom>
        </p:spPr>
      </p:pic>
    </p:spTree>
    <p:extLst>
      <p:ext uri="{BB962C8B-B14F-4D97-AF65-F5344CB8AC3E}">
        <p14:creationId xmlns:p14="http://schemas.microsoft.com/office/powerpoint/2010/main" val="2245587751"/>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3" name="文本框 2">
            <a:extLst>
              <a:ext uri="{FF2B5EF4-FFF2-40B4-BE49-F238E27FC236}">
                <a16:creationId xmlns:a16="http://schemas.microsoft.com/office/drawing/2014/main" id="{E201F822-E09A-4F67-AA12-C2C8324FE4BF}"/>
              </a:ext>
            </a:extLst>
          </p:cNvPr>
          <p:cNvSpPr txBox="1"/>
          <p:nvPr/>
        </p:nvSpPr>
        <p:spPr>
          <a:xfrm>
            <a:off x="4346472" y="463310"/>
            <a:ext cx="3073876" cy="400110"/>
          </a:xfrm>
          <a:prstGeom prst="rect">
            <a:avLst/>
          </a:prstGeom>
          <a:noFill/>
        </p:spPr>
        <p:txBody>
          <a:bodyPr wrap="square" rtlCol="0">
            <a:spAutoFit/>
          </a:bodyPr>
          <a:lstStyle/>
          <a:p>
            <a:r>
              <a:rPr lang="zh-CN" altLang="en-US" sz="2000" b="1" dirty="0"/>
              <a:t>管理员修改信息页面展示</a:t>
            </a:r>
          </a:p>
        </p:txBody>
      </p:sp>
      <p:pic>
        <p:nvPicPr>
          <p:cNvPr id="7" name="图片 6">
            <a:extLst>
              <a:ext uri="{FF2B5EF4-FFF2-40B4-BE49-F238E27FC236}">
                <a16:creationId xmlns:a16="http://schemas.microsoft.com/office/drawing/2014/main" id="{3A2729CB-DA68-425C-95BA-A199A0366C2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365" r="16507"/>
          <a:stretch/>
        </p:blipFill>
        <p:spPr>
          <a:xfrm>
            <a:off x="1625725" y="1108737"/>
            <a:ext cx="8449046" cy="2493313"/>
          </a:xfrm>
          <a:prstGeom prst="rect">
            <a:avLst/>
          </a:prstGeom>
        </p:spPr>
      </p:pic>
      <p:pic>
        <p:nvPicPr>
          <p:cNvPr id="11" name="图片 10">
            <a:extLst>
              <a:ext uri="{FF2B5EF4-FFF2-40B4-BE49-F238E27FC236}">
                <a16:creationId xmlns:a16="http://schemas.microsoft.com/office/drawing/2014/main" id="{ECE55136-5BCE-4013-B060-EC6F18176D6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9988" r="24526"/>
          <a:stretch/>
        </p:blipFill>
        <p:spPr>
          <a:xfrm>
            <a:off x="1625725" y="3847367"/>
            <a:ext cx="8449046" cy="2493313"/>
          </a:xfrm>
          <a:prstGeom prst="rect">
            <a:avLst/>
          </a:prstGeom>
        </p:spPr>
      </p:pic>
    </p:spTree>
    <p:extLst>
      <p:ext uri="{BB962C8B-B14F-4D97-AF65-F5344CB8AC3E}">
        <p14:creationId xmlns:p14="http://schemas.microsoft.com/office/powerpoint/2010/main" val="2613681911"/>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3" name="文本框 2">
            <a:extLst>
              <a:ext uri="{FF2B5EF4-FFF2-40B4-BE49-F238E27FC236}">
                <a16:creationId xmlns:a16="http://schemas.microsoft.com/office/drawing/2014/main" id="{E201F822-E09A-4F67-AA12-C2C8324FE4BF}"/>
              </a:ext>
            </a:extLst>
          </p:cNvPr>
          <p:cNvSpPr txBox="1"/>
          <p:nvPr/>
        </p:nvSpPr>
        <p:spPr>
          <a:xfrm>
            <a:off x="4346472" y="463310"/>
            <a:ext cx="3737078" cy="400110"/>
          </a:xfrm>
          <a:prstGeom prst="rect">
            <a:avLst/>
          </a:prstGeom>
          <a:noFill/>
        </p:spPr>
        <p:txBody>
          <a:bodyPr wrap="square" rtlCol="0">
            <a:spAutoFit/>
          </a:bodyPr>
          <a:lstStyle/>
          <a:p>
            <a:r>
              <a:rPr lang="zh-CN" altLang="en-US" sz="2000" b="1" dirty="0"/>
              <a:t>管理员学生信息删除页面展示</a:t>
            </a:r>
          </a:p>
        </p:txBody>
      </p:sp>
      <p:pic>
        <p:nvPicPr>
          <p:cNvPr id="7" name="图片 6">
            <a:extLst>
              <a:ext uri="{FF2B5EF4-FFF2-40B4-BE49-F238E27FC236}">
                <a16:creationId xmlns:a16="http://schemas.microsoft.com/office/drawing/2014/main" id="{48670907-1EFD-436D-9177-FF0BF22690BE}"/>
              </a:ext>
            </a:extLst>
          </p:cNvPr>
          <p:cNvPicPr>
            <a:picLocks noChangeAspect="1"/>
          </p:cNvPicPr>
          <p:nvPr/>
        </p:nvPicPr>
        <p:blipFill rotWithShape="1">
          <a:blip r:embed="rId8">
            <a:extLst>
              <a:ext uri="{28A0092B-C50C-407E-A947-70E740481C1C}">
                <a14:useLocalDpi xmlns:a14="http://schemas.microsoft.com/office/drawing/2010/main" val="0"/>
              </a:ext>
            </a:extLst>
          </a:blip>
          <a:srcRect t="7901" r="3584" b="13403"/>
          <a:stretch/>
        </p:blipFill>
        <p:spPr>
          <a:xfrm>
            <a:off x="1323660" y="1109641"/>
            <a:ext cx="8271380" cy="2048351"/>
          </a:xfrm>
          <a:prstGeom prst="rect">
            <a:avLst/>
          </a:prstGeom>
        </p:spPr>
      </p:pic>
      <p:pic>
        <p:nvPicPr>
          <p:cNvPr id="11" name="图片 10">
            <a:extLst>
              <a:ext uri="{FF2B5EF4-FFF2-40B4-BE49-F238E27FC236}">
                <a16:creationId xmlns:a16="http://schemas.microsoft.com/office/drawing/2014/main" id="{6B505236-E728-45FD-8B1D-59148F515C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6060" y="2379483"/>
            <a:ext cx="4739777" cy="1609725"/>
          </a:xfrm>
          <a:prstGeom prst="rect">
            <a:avLst/>
          </a:prstGeom>
        </p:spPr>
      </p:pic>
      <p:pic>
        <p:nvPicPr>
          <p:cNvPr id="15" name="图片 14">
            <a:extLst>
              <a:ext uri="{FF2B5EF4-FFF2-40B4-BE49-F238E27FC236}">
                <a16:creationId xmlns:a16="http://schemas.microsoft.com/office/drawing/2014/main" id="{4A0B6927-2D4F-4098-80C6-65D10D5EAF03}"/>
              </a:ext>
            </a:extLst>
          </p:cNvPr>
          <p:cNvPicPr>
            <a:picLocks noChangeAspect="1"/>
          </p:cNvPicPr>
          <p:nvPr/>
        </p:nvPicPr>
        <p:blipFill rotWithShape="1">
          <a:blip r:embed="rId10">
            <a:extLst>
              <a:ext uri="{28A0092B-C50C-407E-A947-70E740481C1C}">
                <a14:useLocalDpi xmlns:a14="http://schemas.microsoft.com/office/drawing/2010/main" val="0"/>
              </a:ext>
            </a:extLst>
          </a:blip>
          <a:srcRect l="4825" t="6731" r="20678" b="21519"/>
          <a:stretch/>
        </p:blipFill>
        <p:spPr>
          <a:xfrm>
            <a:off x="1323660" y="3805457"/>
            <a:ext cx="8271380" cy="2589233"/>
          </a:xfrm>
          <a:prstGeom prst="rect">
            <a:avLst/>
          </a:prstGeom>
        </p:spPr>
      </p:pic>
    </p:spTree>
    <p:extLst>
      <p:ext uri="{BB962C8B-B14F-4D97-AF65-F5344CB8AC3E}">
        <p14:creationId xmlns:p14="http://schemas.microsoft.com/office/powerpoint/2010/main" val="351708070"/>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3" name="文本框 2">
            <a:extLst>
              <a:ext uri="{FF2B5EF4-FFF2-40B4-BE49-F238E27FC236}">
                <a16:creationId xmlns:a16="http://schemas.microsoft.com/office/drawing/2014/main" id="{E201F822-E09A-4F67-AA12-C2C8324FE4BF}"/>
              </a:ext>
            </a:extLst>
          </p:cNvPr>
          <p:cNvSpPr txBox="1"/>
          <p:nvPr/>
        </p:nvSpPr>
        <p:spPr>
          <a:xfrm>
            <a:off x="4327422" y="507117"/>
            <a:ext cx="4264128" cy="400110"/>
          </a:xfrm>
          <a:prstGeom prst="rect">
            <a:avLst/>
          </a:prstGeom>
          <a:noFill/>
        </p:spPr>
        <p:txBody>
          <a:bodyPr wrap="square" rtlCol="0">
            <a:spAutoFit/>
          </a:bodyPr>
          <a:lstStyle/>
          <a:p>
            <a:r>
              <a:rPr lang="zh-CN" altLang="en-US" sz="2000" b="1" dirty="0"/>
              <a:t>管理员学生信息插入页面展示</a:t>
            </a:r>
          </a:p>
        </p:txBody>
      </p:sp>
      <p:pic>
        <p:nvPicPr>
          <p:cNvPr id="7" name="图片 6">
            <a:extLst>
              <a:ext uri="{FF2B5EF4-FFF2-40B4-BE49-F238E27FC236}">
                <a16:creationId xmlns:a16="http://schemas.microsoft.com/office/drawing/2014/main" id="{31390CA7-3DF7-446A-B9EB-515862A9D76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555" r="22127"/>
          <a:stretch/>
        </p:blipFill>
        <p:spPr>
          <a:xfrm>
            <a:off x="1040824" y="1000960"/>
            <a:ext cx="6762648" cy="2668323"/>
          </a:xfrm>
          <a:prstGeom prst="rect">
            <a:avLst/>
          </a:prstGeom>
        </p:spPr>
      </p:pic>
      <p:pic>
        <p:nvPicPr>
          <p:cNvPr id="11" name="图片 10">
            <a:extLst>
              <a:ext uri="{FF2B5EF4-FFF2-40B4-BE49-F238E27FC236}">
                <a16:creationId xmlns:a16="http://schemas.microsoft.com/office/drawing/2014/main" id="{9CC8261F-D58E-4232-8FC8-568247AC3CE2}"/>
              </a:ext>
            </a:extLst>
          </p:cNvPr>
          <p:cNvPicPr>
            <a:picLocks noChangeAspect="1"/>
          </p:cNvPicPr>
          <p:nvPr/>
        </p:nvPicPr>
        <p:blipFill rotWithShape="1">
          <a:blip r:embed="rId9">
            <a:extLst>
              <a:ext uri="{28A0092B-C50C-407E-A947-70E740481C1C}">
                <a14:useLocalDpi xmlns:a14="http://schemas.microsoft.com/office/drawing/2010/main" val="0"/>
              </a:ext>
            </a:extLst>
          </a:blip>
          <a:srcRect t="-603" r="25938" b="-1"/>
          <a:stretch/>
        </p:blipFill>
        <p:spPr>
          <a:xfrm>
            <a:off x="3240104" y="3931419"/>
            <a:ext cx="7747000" cy="2664445"/>
          </a:xfrm>
          <a:prstGeom prst="rect">
            <a:avLst/>
          </a:prstGeom>
        </p:spPr>
      </p:pic>
    </p:spTree>
    <p:extLst>
      <p:ext uri="{BB962C8B-B14F-4D97-AF65-F5344CB8AC3E}">
        <p14:creationId xmlns:p14="http://schemas.microsoft.com/office/powerpoint/2010/main" val="3207371386"/>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3" name="文本框 2">
            <a:extLst>
              <a:ext uri="{FF2B5EF4-FFF2-40B4-BE49-F238E27FC236}">
                <a16:creationId xmlns:a16="http://schemas.microsoft.com/office/drawing/2014/main" id="{E201F822-E09A-4F67-AA12-C2C8324FE4BF}"/>
              </a:ext>
            </a:extLst>
          </p:cNvPr>
          <p:cNvSpPr txBox="1"/>
          <p:nvPr/>
        </p:nvSpPr>
        <p:spPr>
          <a:xfrm>
            <a:off x="4346472" y="463310"/>
            <a:ext cx="3197328" cy="400110"/>
          </a:xfrm>
          <a:prstGeom prst="rect">
            <a:avLst/>
          </a:prstGeom>
          <a:noFill/>
        </p:spPr>
        <p:txBody>
          <a:bodyPr wrap="square" rtlCol="0">
            <a:spAutoFit/>
          </a:bodyPr>
          <a:lstStyle/>
          <a:p>
            <a:r>
              <a:rPr lang="zh-CN" altLang="en-US" sz="2000" b="1" dirty="0"/>
              <a:t>管理员课程管理页面展示</a:t>
            </a:r>
          </a:p>
        </p:txBody>
      </p:sp>
      <p:pic>
        <p:nvPicPr>
          <p:cNvPr id="7" name="图片 6">
            <a:extLst>
              <a:ext uri="{FF2B5EF4-FFF2-40B4-BE49-F238E27FC236}">
                <a16:creationId xmlns:a16="http://schemas.microsoft.com/office/drawing/2014/main" id="{A46422F0-F710-49BC-A275-D370D5814F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7598" y="1200951"/>
            <a:ext cx="6542685" cy="3373675"/>
          </a:xfrm>
          <a:prstGeom prst="rect">
            <a:avLst/>
          </a:prstGeom>
        </p:spPr>
      </p:pic>
      <p:pic>
        <p:nvPicPr>
          <p:cNvPr id="11" name="图片 10">
            <a:extLst>
              <a:ext uri="{FF2B5EF4-FFF2-40B4-BE49-F238E27FC236}">
                <a16:creationId xmlns:a16="http://schemas.microsoft.com/office/drawing/2014/main" id="{508B80C8-323F-454A-BE1F-46C6274CC6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2814" y="4912158"/>
            <a:ext cx="8820150" cy="1362075"/>
          </a:xfrm>
          <a:prstGeom prst="rect">
            <a:avLst/>
          </a:prstGeom>
        </p:spPr>
      </p:pic>
    </p:spTree>
    <p:extLst>
      <p:ext uri="{BB962C8B-B14F-4D97-AF65-F5344CB8AC3E}">
        <p14:creationId xmlns:p14="http://schemas.microsoft.com/office/powerpoint/2010/main" val="1525895329"/>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3" name="文本框 2">
            <a:extLst>
              <a:ext uri="{FF2B5EF4-FFF2-40B4-BE49-F238E27FC236}">
                <a16:creationId xmlns:a16="http://schemas.microsoft.com/office/drawing/2014/main" id="{E201F822-E09A-4F67-AA12-C2C8324FE4BF}"/>
              </a:ext>
            </a:extLst>
          </p:cNvPr>
          <p:cNvSpPr txBox="1"/>
          <p:nvPr/>
        </p:nvSpPr>
        <p:spPr>
          <a:xfrm>
            <a:off x="4346472" y="463310"/>
            <a:ext cx="3073876" cy="400110"/>
          </a:xfrm>
          <a:prstGeom prst="rect">
            <a:avLst/>
          </a:prstGeom>
          <a:noFill/>
        </p:spPr>
        <p:txBody>
          <a:bodyPr wrap="square" rtlCol="0">
            <a:spAutoFit/>
          </a:bodyPr>
          <a:lstStyle/>
          <a:p>
            <a:r>
              <a:rPr lang="zh-CN" altLang="en-US" sz="2000" b="1" dirty="0"/>
              <a:t>管理员班级课程管理展示</a:t>
            </a:r>
          </a:p>
        </p:txBody>
      </p:sp>
      <p:pic>
        <p:nvPicPr>
          <p:cNvPr id="7" name="图片 6">
            <a:extLst>
              <a:ext uri="{FF2B5EF4-FFF2-40B4-BE49-F238E27FC236}">
                <a16:creationId xmlns:a16="http://schemas.microsoft.com/office/drawing/2014/main" id="{F43AB919-361B-4EC9-BF51-CADEDC165E8E}"/>
              </a:ext>
            </a:extLst>
          </p:cNvPr>
          <p:cNvPicPr>
            <a:picLocks noChangeAspect="1"/>
          </p:cNvPicPr>
          <p:nvPr/>
        </p:nvPicPr>
        <p:blipFill rotWithShape="1">
          <a:blip r:embed="rId8">
            <a:extLst>
              <a:ext uri="{28A0092B-C50C-407E-A947-70E740481C1C}">
                <a14:useLocalDpi xmlns:a14="http://schemas.microsoft.com/office/drawing/2010/main" val="0"/>
              </a:ext>
            </a:extLst>
          </a:blip>
          <a:srcRect r="30850" b="5700"/>
          <a:stretch/>
        </p:blipFill>
        <p:spPr>
          <a:xfrm>
            <a:off x="776163" y="970428"/>
            <a:ext cx="3958544" cy="2691032"/>
          </a:xfrm>
          <a:prstGeom prst="rect">
            <a:avLst/>
          </a:prstGeom>
        </p:spPr>
      </p:pic>
      <p:pic>
        <p:nvPicPr>
          <p:cNvPr id="11" name="图片 10">
            <a:extLst>
              <a:ext uri="{FF2B5EF4-FFF2-40B4-BE49-F238E27FC236}">
                <a16:creationId xmlns:a16="http://schemas.microsoft.com/office/drawing/2014/main" id="{A14A23A4-2486-41DD-85A4-F909663A9AFF}"/>
              </a:ext>
            </a:extLst>
          </p:cNvPr>
          <p:cNvPicPr>
            <a:picLocks noChangeAspect="1"/>
          </p:cNvPicPr>
          <p:nvPr/>
        </p:nvPicPr>
        <p:blipFill rotWithShape="1">
          <a:blip r:embed="rId9">
            <a:extLst>
              <a:ext uri="{28A0092B-C50C-407E-A947-70E740481C1C}">
                <a14:useLocalDpi xmlns:a14="http://schemas.microsoft.com/office/drawing/2010/main" val="0"/>
              </a:ext>
            </a:extLst>
          </a:blip>
          <a:srcRect t="1902" r="14138"/>
          <a:stretch/>
        </p:blipFill>
        <p:spPr>
          <a:xfrm>
            <a:off x="768566" y="3526129"/>
            <a:ext cx="4784373" cy="2691032"/>
          </a:xfrm>
          <a:prstGeom prst="rect">
            <a:avLst/>
          </a:prstGeom>
        </p:spPr>
      </p:pic>
      <p:pic>
        <p:nvPicPr>
          <p:cNvPr id="15" name="图片 14">
            <a:extLst>
              <a:ext uri="{FF2B5EF4-FFF2-40B4-BE49-F238E27FC236}">
                <a16:creationId xmlns:a16="http://schemas.microsoft.com/office/drawing/2014/main" id="{8E21075A-3D5B-4FCC-94B5-183177F9A0E6}"/>
              </a:ext>
            </a:extLst>
          </p:cNvPr>
          <p:cNvPicPr>
            <a:picLocks noChangeAspect="1"/>
          </p:cNvPicPr>
          <p:nvPr/>
        </p:nvPicPr>
        <p:blipFill rotWithShape="1">
          <a:blip r:embed="rId10">
            <a:extLst>
              <a:ext uri="{28A0092B-C50C-407E-A947-70E740481C1C}">
                <a14:useLocalDpi xmlns:a14="http://schemas.microsoft.com/office/drawing/2010/main" val="0"/>
              </a:ext>
            </a:extLst>
          </a:blip>
          <a:srcRect l="4293" t="674" r="10580" b="3009"/>
          <a:stretch/>
        </p:blipFill>
        <p:spPr>
          <a:xfrm>
            <a:off x="6096000" y="1454145"/>
            <a:ext cx="4216400" cy="3238505"/>
          </a:xfrm>
          <a:prstGeom prst="rect">
            <a:avLst/>
          </a:prstGeom>
        </p:spPr>
      </p:pic>
    </p:spTree>
    <p:extLst>
      <p:ext uri="{BB962C8B-B14F-4D97-AF65-F5344CB8AC3E}">
        <p14:creationId xmlns:p14="http://schemas.microsoft.com/office/powerpoint/2010/main" val="3785463383"/>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系统的功能展示</a:t>
            </a:r>
          </a:p>
        </p:txBody>
      </p:sp>
      <p:sp>
        <p:nvSpPr>
          <p:cNvPr id="3" name="文本框 2">
            <a:extLst>
              <a:ext uri="{FF2B5EF4-FFF2-40B4-BE49-F238E27FC236}">
                <a16:creationId xmlns:a16="http://schemas.microsoft.com/office/drawing/2014/main" id="{E201F822-E09A-4F67-AA12-C2C8324FE4BF}"/>
              </a:ext>
            </a:extLst>
          </p:cNvPr>
          <p:cNvSpPr txBox="1"/>
          <p:nvPr/>
        </p:nvSpPr>
        <p:spPr>
          <a:xfrm>
            <a:off x="4346472" y="463310"/>
            <a:ext cx="3514828" cy="400110"/>
          </a:xfrm>
          <a:prstGeom prst="rect">
            <a:avLst/>
          </a:prstGeom>
          <a:noFill/>
        </p:spPr>
        <p:txBody>
          <a:bodyPr wrap="square" rtlCol="0">
            <a:spAutoFit/>
          </a:bodyPr>
          <a:lstStyle/>
          <a:p>
            <a:r>
              <a:rPr lang="zh-CN" altLang="en-US" sz="2000" b="1" dirty="0"/>
              <a:t>管理员成绩单打印功能展示</a:t>
            </a:r>
          </a:p>
        </p:txBody>
      </p:sp>
      <p:pic>
        <p:nvPicPr>
          <p:cNvPr id="7" name="图片 6">
            <a:extLst>
              <a:ext uri="{FF2B5EF4-FFF2-40B4-BE49-F238E27FC236}">
                <a16:creationId xmlns:a16="http://schemas.microsoft.com/office/drawing/2014/main" id="{9E955F35-DEF6-4150-B17D-0166AB3FDD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228" y="1153448"/>
            <a:ext cx="9002372" cy="4316054"/>
          </a:xfrm>
          <a:prstGeom prst="rect">
            <a:avLst/>
          </a:prstGeom>
        </p:spPr>
      </p:pic>
    </p:spTree>
    <p:extLst>
      <p:ext uri="{BB962C8B-B14F-4D97-AF65-F5344CB8AC3E}">
        <p14:creationId xmlns:p14="http://schemas.microsoft.com/office/powerpoint/2010/main" val="3912978875"/>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4237185" cy="646331"/>
          </a:xfrm>
          <a:prstGeom prst="rect">
            <a:avLst/>
          </a:prstGeom>
          <a:noFill/>
        </p:spPr>
        <p:txBody>
          <a:bodyPr wrap="square" rtlCol="0" anchor="ctr" anchorCtr="0">
            <a:spAutoFit/>
          </a:bodyPr>
          <a:lstStyle/>
          <a:p>
            <a:pPr lvl="0">
              <a:spcBef>
                <a:spcPts val="0"/>
              </a:spcBef>
              <a:spcAft>
                <a:spcPts val="0"/>
              </a:spcAft>
              <a:buClrTx/>
              <a:buSzTx/>
              <a:buFontTx/>
              <a:defRPr/>
            </a:pPr>
            <a:r>
              <a:rPr lang="zh-CN" altLang="en-US" sz="3600" b="1" dirty="0">
                <a:solidFill>
                  <a:schemeClr val="tx1">
                    <a:lumMod val="85000"/>
                    <a:lumOff val="15000"/>
                  </a:schemeClr>
                </a:solidFill>
                <a:ea typeface="+mn-lt"/>
                <a:sym typeface="FZHei-B01S" panose="02010601030101010101" pitchFamily="2" charset="-122"/>
              </a:rPr>
              <a:t>项目难点</a:t>
            </a:r>
          </a:p>
        </p:txBody>
      </p:sp>
      <p:sp>
        <p:nvSpPr>
          <p:cNvPr id="3" name="Rectangle 1">
            <a:extLst>
              <a:ext uri="{FF2B5EF4-FFF2-40B4-BE49-F238E27FC236}">
                <a16:creationId xmlns:a16="http://schemas.microsoft.com/office/drawing/2014/main" id="{4DCBB3DF-2B73-4E00-9C4F-1B57960917D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DDDDDD"/>
                </a:solidFill>
                <a:effectLst/>
                <a:latin typeface="Lucida Console" panose="020B0609040504020204" pitchFamily="49" charset="0"/>
              </a:rPr>
              <a:t>![img](https://img2020.cnblogs.com/blog/2164317/202012/2164317-20201204183555414-218493750.png)</a:t>
            </a:r>
            <a:r>
              <a:rPr kumimoji="0" lang="zh-CN" altLang="zh-CN" sz="6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a:extLst>
              <a:ext uri="{FF2B5EF4-FFF2-40B4-BE49-F238E27FC236}">
                <a16:creationId xmlns:a16="http://schemas.microsoft.com/office/drawing/2014/main" id="{D9C5D7FD-E184-40BB-A759-61B712CEB21D}"/>
              </a:ext>
            </a:extLst>
          </p:cNvPr>
          <p:cNvSpPr txBox="1"/>
          <p:nvPr/>
        </p:nvSpPr>
        <p:spPr>
          <a:xfrm>
            <a:off x="1236724" y="1596979"/>
            <a:ext cx="9718552" cy="4031873"/>
          </a:xfrm>
          <a:prstGeom prst="rect">
            <a:avLst/>
          </a:prstGeom>
          <a:noFill/>
        </p:spPr>
        <p:txBody>
          <a:bodyPr wrap="square" rtlCol="0">
            <a:spAutoFit/>
          </a:bodyPr>
          <a:lstStyle/>
          <a:p>
            <a:r>
              <a:rPr lang="zh-CN" altLang="en-US" sz="3200" b="1" dirty="0"/>
              <a:t>难点一：数据可视化模块数据比较复杂、种类繁多，和其他模块直接关系比较复杂，很难协调。</a:t>
            </a:r>
            <a:endParaRPr lang="en-US" altLang="zh-CN" sz="3200" b="1" dirty="0"/>
          </a:p>
          <a:p>
            <a:endParaRPr lang="en-US" altLang="zh-CN" sz="3200" b="1" dirty="0"/>
          </a:p>
          <a:p>
            <a:r>
              <a:rPr lang="zh-CN" altLang="en-US" sz="3200" b="1" dirty="0"/>
              <a:t>难点二：前后端协作比较复杂，工程实践开始不能做到很好的前后端分离。</a:t>
            </a:r>
            <a:endParaRPr lang="en-US" altLang="zh-CN" sz="3200" b="1" dirty="0"/>
          </a:p>
          <a:p>
            <a:endParaRPr lang="en-US" altLang="zh-CN" sz="3200" b="1" dirty="0"/>
          </a:p>
          <a:p>
            <a:r>
              <a:rPr lang="zh-CN" altLang="en-US" sz="3200" b="1" dirty="0"/>
              <a:t>难点三：对数据分析方法不熟悉，对</a:t>
            </a:r>
            <a:r>
              <a:rPr lang="en-US" altLang="zh-CN" sz="3200" b="1" dirty="0"/>
              <a:t>k-means</a:t>
            </a:r>
            <a:r>
              <a:rPr lang="zh-CN" altLang="en-US" sz="3200" b="1" dirty="0"/>
              <a:t>算法缺乏系统的学习和理解。</a:t>
            </a:r>
            <a:endParaRPr lang="zh-CN" altLang="en-US" sz="3200" dirty="0"/>
          </a:p>
        </p:txBody>
      </p:sp>
    </p:spTree>
    <p:extLst>
      <p:ext uri="{BB962C8B-B14F-4D97-AF65-F5344CB8AC3E}">
        <p14:creationId xmlns:p14="http://schemas.microsoft.com/office/powerpoint/2010/main" val="1799250703"/>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04</a:t>
            </a:r>
            <a:endParaRPr lang="zh-CN" altLang="en-US" sz="12000" b="1" dirty="0">
              <a:solidFill>
                <a:schemeClr val="tx1">
                  <a:lumMod val="85000"/>
                  <a:lumOff val="15000"/>
                </a:schemeClr>
              </a:solidFill>
              <a:latin typeface="+mn-ea"/>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
        <p:nvSpPr>
          <p:cNvPr id="12" name="文本框 11">
            <a:extLst>
              <a:ext uri="{FF2B5EF4-FFF2-40B4-BE49-F238E27FC236}">
                <a16:creationId xmlns:a16="http://schemas.microsoft.com/office/drawing/2014/main" id="{D2D34A22-470B-4C9D-9149-51FA85A90594}"/>
              </a:ext>
            </a:extLst>
          </p:cNvPr>
          <p:cNvSpPr txBox="1"/>
          <p:nvPr/>
        </p:nvSpPr>
        <p:spPr>
          <a:xfrm>
            <a:off x="3448538" y="4234819"/>
            <a:ext cx="5372101" cy="646331"/>
          </a:xfrm>
          <a:prstGeom prst="rect">
            <a:avLst/>
          </a:prstGeom>
          <a:noFill/>
        </p:spPr>
        <p:txBody>
          <a:bodyPr wrap="square" rtlCol="0" anchor="ctr" anchorCtr="0">
            <a:spAutoFit/>
          </a:bodyPr>
          <a:lstStyle/>
          <a:p>
            <a:pPr algn="ctr">
              <a:spcBef>
                <a:spcPct val="0"/>
              </a:spcBef>
            </a:pPr>
            <a:r>
              <a:rPr lang="en-US" altLang="zh-CN" sz="3600" b="1" dirty="0">
                <a:solidFill>
                  <a:schemeClr val="tx1">
                    <a:lumMod val="85000"/>
                    <a:lumOff val="15000"/>
                  </a:schemeClr>
                </a:solidFill>
                <a:ea typeface="+mn-lt"/>
                <a:sym typeface="FZHei-B01S" panose="02010601030101010101" pitchFamily="2" charset="-122"/>
              </a:rPr>
              <a:t>Kmeans</a:t>
            </a:r>
            <a:r>
              <a:rPr lang="zh-CN" altLang="en-US" sz="3600" b="1" dirty="0">
                <a:solidFill>
                  <a:schemeClr val="tx1">
                    <a:lumMod val="85000"/>
                    <a:lumOff val="15000"/>
                  </a:schemeClr>
                </a:solidFill>
                <a:ea typeface="+mn-lt"/>
                <a:sym typeface="FZHei-B01S" panose="02010601030101010101" pitchFamily="2" charset="-122"/>
              </a:rPr>
              <a:t>算法的应用</a:t>
            </a:r>
            <a:endParaRPr lang="zh-CN" altLang="en-US" sz="3600" b="1" dirty="0">
              <a:solidFill>
                <a:schemeClr val="tx1">
                  <a:lumMod val="85000"/>
                  <a:lumOff val="15000"/>
                </a:schemeClr>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 by="(-#ppt_w*2)" calcmode="lin" valueType="num">
                                      <p:cBhvr rctx="PPT">
                                        <p:cTn id="37" dur="500" autoRev="1" fill="hold">
                                          <p:stCondLst>
                                            <p:cond delay="0"/>
                                          </p:stCondLst>
                                        </p:cTn>
                                        <p:tgtEl>
                                          <p:spTgt spid="12"/>
                                        </p:tgtEl>
                                        <p:attrNameLst>
                                          <p:attrName>ppt_w</p:attrName>
                                        </p:attrNameLst>
                                      </p:cBhvr>
                                    </p:anim>
                                    <p:anim by="(#ppt_w*0.50)" calcmode="lin" valueType="num">
                                      <p:cBhvr>
                                        <p:cTn id="38" dur="500" decel="50000" autoRev="1" fill="hold">
                                          <p:stCondLst>
                                            <p:cond delay="0"/>
                                          </p:stCondLst>
                                        </p:cTn>
                                        <p:tgtEl>
                                          <p:spTgt spid="12"/>
                                        </p:tgtEl>
                                        <p:attrNameLst>
                                          <p:attrName>ppt_x</p:attrName>
                                        </p:attrNameLst>
                                      </p:cBhvr>
                                    </p:anim>
                                    <p:anim from="(-#ppt_h/2)" to="(#ppt_y)" calcmode="lin" valueType="num">
                                      <p:cBhvr>
                                        <p:cTn id="39" dur="1000" fill="hold">
                                          <p:stCondLst>
                                            <p:cond delay="0"/>
                                          </p:stCondLst>
                                        </p:cTn>
                                        <p:tgtEl>
                                          <p:spTgt spid="12"/>
                                        </p:tgtEl>
                                        <p:attrNameLst>
                                          <p:attrName>ppt_y</p:attrName>
                                        </p:attrNameLst>
                                      </p:cBhvr>
                                    </p:anim>
                                    <p:animRot by="21600000">
                                      <p:cBhvr>
                                        <p:cTn id="40" dur="1000"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grpSp>
        <p:nvGrpSpPr>
          <p:cNvPr id="3" name="组合 2"/>
          <p:cNvGrpSpPr/>
          <p:nvPr/>
        </p:nvGrpSpPr>
        <p:grpSpPr>
          <a:xfrm>
            <a:off x="7046066" y="1840419"/>
            <a:ext cx="3753472" cy="3919224"/>
            <a:chOff x="4063354" y="1787807"/>
            <a:chExt cx="3796678" cy="3964344"/>
          </a:xfrm>
          <a:solidFill>
            <a:srgbClr val="F27F00"/>
          </a:solidFill>
        </p:grpSpPr>
        <p:sp>
          <p:nvSpPr>
            <p:cNvPr id="7" name="矩形 2"/>
            <p:cNvSpPr/>
            <p:nvPr/>
          </p:nvSpPr>
          <p:spPr>
            <a:xfrm rot="2700000">
              <a:off x="5748200"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8" name="矩形 2"/>
            <p:cNvSpPr/>
            <p:nvPr/>
          </p:nvSpPr>
          <p:spPr>
            <a:xfrm rot="2700000">
              <a:off x="4063115"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14" name="矩形 13"/>
            <p:cNvSpPr/>
            <p:nvPr/>
          </p:nvSpPr>
          <p:spPr>
            <a:xfrm rot="2700000">
              <a:off x="5681996" y="1787870"/>
              <a:ext cx="559394" cy="559267"/>
            </a:xfrm>
            <a:prstGeom prst="rect">
              <a:avLst/>
            </a:pr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 lastClr="FFFFFF"/>
                </a:solidFill>
                <a:effectLst/>
                <a:uLnTx/>
                <a:uFillTx/>
                <a:ea typeface="宋体" panose="02010600030101010101" pitchFamily="2" charset="-122"/>
                <a:cs typeface="+mn-lt"/>
              </a:endParaRPr>
            </a:p>
          </p:txBody>
        </p:sp>
        <p:sp>
          <p:nvSpPr>
            <p:cNvPr id="15" name="矩形 14"/>
            <p:cNvSpPr/>
            <p:nvPr/>
          </p:nvSpPr>
          <p:spPr>
            <a:xfrm rot="2700000">
              <a:off x="5681996" y="5192820"/>
              <a:ext cx="559394" cy="559267"/>
            </a:xfrm>
            <a:prstGeom prst="rect">
              <a:avLst/>
            </a:pr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grpSp>
      <p:sp>
        <p:nvSpPr>
          <p:cNvPr id="11" name="文本框 10">
            <a:extLst>
              <a:ext uri="{FF2B5EF4-FFF2-40B4-BE49-F238E27FC236}">
                <a16:creationId xmlns:a16="http://schemas.microsoft.com/office/drawing/2014/main" id="{6B3439A7-7829-4673-ADCB-7FF718C253B6}"/>
              </a:ext>
            </a:extLst>
          </p:cNvPr>
          <p:cNvSpPr txBox="1"/>
          <p:nvPr/>
        </p:nvSpPr>
        <p:spPr>
          <a:xfrm>
            <a:off x="1019102" y="425789"/>
            <a:ext cx="4195072" cy="923330"/>
          </a:xfrm>
          <a:prstGeom prst="rect">
            <a:avLst/>
          </a:prstGeom>
          <a:noFill/>
        </p:spPr>
        <p:txBody>
          <a:bodyPr wrap="square" rtlCol="0">
            <a:spAutoFit/>
          </a:bodyPr>
          <a:lstStyle/>
          <a:p>
            <a:r>
              <a:rPr lang="en-US" altLang="zh-CN" sz="3600" b="1" dirty="0" err="1">
                <a:solidFill>
                  <a:schemeClr val="tx1">
                    <a:lumMod val="85000"/>
                    <a:lumOff val="15000"/>
                  </a:schemeClr>
                </a:solidFill>
                <a:ea typeface="+mn-lt"/>
                <a:sym typeface="FZHei-B01S" panose="02010601030101010101" pitchFamily="2" charset="-122"/>
              </a:rPr>
              <a:t>kmeans</a:t>
            </a:r>
            <a:r>
              <a:rPr lang="zh-CN" altLang="en-US" sz="3600" b="1" dirty="0">
                <a:solidFill>
                  <a:schemeClr val="tx1">
                    <a:lumMod val="85000"/>
                    <a:lumOff val="15000"/>
                  </a:schemeClr>
                </a:solidFill>
                <a:ea typeface="+mn-lt"/>
                <a:sym typeface="FZHei-B01S" panose="02010601030101010101" pitchFamily="2" charset="-122"/>
              </a:rPr>
              <a:t>算法的应用</a:t>
            </a:r>
            <a:endParaRPr lang="zh-CN" altLang="en-US" sz="3600" b="1" dirty="0">
              <a:solidFill>
                <a:schemeClr val="tx1">
                  <a:lumMod val="85000"/>
                  <a:lumOff val="15000"/>
                </a:schemeClr>
              </a:solidFill>
              <a:latin typeface="+mn-ea"/>
            </a:endParaRPr>
          </a:p>
          <a:p>
            <a:endParaRPr lang="zh-CN" altLang="en-US" dirty="0"/>
          </a:p>
        </p:txBody>
      </p:sp>
      <p:sp>
        <p:nvSpPr>
          <p:cNvPr id="17" name="文本框 16">
            <a:extLst>
              <a:ext uri="{FF2B5EF4-FFF2-40B4-BE49-F238E27FC236}">
                <a16:creationId xmlns:a16="http://schemas.microsoft.com/office/drawing/2014/main" id="{9DCDCC05-3378-4B81-A538-BB3911AE5935}"/>
              </a:ext>
            </a:extLst>
          </p:cNvPr>
          <p:cNvSpPr txBox="1"/>
          <p:nvPr/>
        </p:nvSpPr>
        <p:spPr>
          <a:xfrm>
            <a:off x="1077369" y="1349119"/>
            <a:ext cx="3870273" cy="3374129"/>
          </a:xfrm>
          <a:prstGeom prst="rect">
            <a:avLst/>
          </a:prstGeom>
          <a:noFill/>
        </p:spPr>
        <p:txBody>
          <a:bodyPr wrap="square" rtlCol="0">
            <a:spAutoFit/>
          </a:bodyPr>
          <a:lstStyle/>
          <a:p>
            <a:pPr>
              <a:lnSpc>
                <a:spcPct val="150000"/>
              </a:lnSpc>
            </a:pPr>
            <a:r>
              <a:rPr lang="en-US" altLang="zh-CN" dirty="0"/>
              <a:t>Kmeans</a:t>
            </a:r>
            <a:r>
              <a:rPr lang="zh-CN" altLang="en-US" dirty="0"/>
              <a:t>算法：</a:t>
            </a:r>
            <a:r>
              <a:rPr lang="en-US" altLang="zh-CN" b="0" i="0" dirty="0">
                <a:effectLst/>
                <a:latin typeface="arial" panose="020B0604020202020204" pitchFamily="34" charset="0"/>
              </a:rPr>
              <a:t>k</a:t>
            </a:r>
            <a:r>
              <a:rPr lang="zh-CN" altLang="en-US" b="0" i="0" dirty="0">
                <a:effectLst/>
                <a:latin typeface="arial" panose="020B0604020202020204" pitchFamily="34" charset="0"/>
              </a:rPr>
              <a:t>均值聚类算法是一种迭代求解的聚类分析算法，步骤是预将数据分为</a:t>
            </a:r>
            <a:r>
              <a:rPr lang="en-US" altLang="zh-CN" b="0" i="0" dirty="0">
                <a:effectLst/>
                <a:latin typeface="arial" panose="020B0604020202020204" pitchFamily="34" charset="0"/>
              </a:rPr>
              <a:t>K</a:t>
            </a:r>
            <a:r>
              <a:rPr lang="zh-CN" altLang="en-US" b="0" i="0" dirty="0">
                <a:effectLst/>
                <a:latin typeface="arial" panose="020B0604020202020204" pitchFamily="34" charset="0"/>
              </a:rPr>
              <a:t>组，则随机选取</a:t>
            </a:r>
            <a:r>
              <a:rPr lang="en-US" altLang="zh-CN" b="0" i="0" dirty="0">
                <a:effectLst/>
                <a:latin typeface="arial" panose="020B0604020202020204" pitchFamily="34" charset="0"/>
              </a:rPr>
              <a:t>K</a:t>
            </a:r>
            <a:r>
              <a:rPr lang="zh-CN" altLang="en-US" b="0" i="0" dirty="0">
                <a:effectLst/>
                <a:latin typeface="arial" panose="020B0604020202020204" pitchFamily="34" charset="0"/>
              </a:rPr>
              <a:t>个对象作为初始的聚类中心，然后计算每个对象与各个子聚类中心之间的距离，把每个对象分配给距离它最近的聚类中心。 聚类中心以及分配给它们的对象就代表一个聚类。</a:t>
            </a:r>
            <a:endParaRPr lang="zh-CN" altLang="en-US" dirty="0"/>
          </a:p>
        </p:txBody>
      </p:sp>
    </p:spTree>
    <p:extLst>
      <p:ext uri="{BB962C8B-B14F-4D97-AF65-F5344CB8AC3E}">
        <p14:creationId xmlns:p14="http://schemas.microsoft.com/office/powerpoint/2010/main" val="13224246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grpSp>
        <p:nvGrpSpPr>
          <p:cNvPr id="3" name="组合 2"/>
          <p:cNvGrpSpPr/>
          <p:nvPr/>
        </p:nvGrpSpPr>
        <p:grpSpPr>
          <a:xfrm>
            <a:off x="7046066" y="1840419"/>
            <a:ext cx="3753472" cy="3919224"/>
            <a:chOff x="4063354" y="1787807"/>
            <a:chExt cx="3796678" cy="3964344"/>
          </a:xfrm>
          <a:solidFill>
            <a:srgbClr val="F27F00"/>
          </a:solidFill>
        </p:grpSpPr>
        <p:sp>
          <p:nvSpPr>
            <p:cNvPr id="7" name="矩形 2"/>
            <p:cNvSpPr/>
            <p:nvPr/>
          </p:nvSpPr>
          <p:spPr>
            <a:xfrm rot="2700000">
              <a:off x="5748200"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8" name="矩形 2"/>
            <p:cNvSpPr/>
            <p:nvPr/>
          </p:nvSpPr>
          <p:spPr>
            <a:xfrm rot="2700000">
              <a:off x="4063115"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14" name="矩形 13"/>
            <p:cNvSpPr/>
            <p:nvPr/>
          </p:nvSpPr>
          <p:spPr>
            <a:xfrm rot="2700000">
              <a:off x="5681996" y="1787870"/>
              <a:ext cx="559394" cy="559267"/>
            </a:xfrm>
            <a:prstGeom prst="rect">
              <a:avLst/>
            </a:pr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 lastClr="FFFFFF"/>
                </a:solidFill>
                <a:effectLst/>
                <a:uLnTx/>
                <a:uFillTx/>
                <a:ea typeface="宋体" panose="02010600030101010101" pitchFamily="2" charset="-122"/>
                <a:cs typeface="+mn-lt"/>
              </a:endParaRPr>
            </a:p>
          </p:txBody>
        </p:sp>
        <p:sp>
          <p:nvSpPr>
            <p:cNvPr id="15" name="矩形 14"/>
            <p:cNvSpPr/>
            <p:nvPr/>
          </p:nvSpPr>
          <p:spPr>
            <a:xfrm rot="2700000">
              <a:off x="5681996" y="5192820"/>
              <a:ext cx="559394" cy="559267"/>
            </a:xfrm>
            <a:prstGeom prst="rect">
              <a:avLst/>
            </a:pr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grpSp>
      <p:sp>
        <p:nvSpPr>
          <p:cNvPr id="11" name="文本框 10">
            <a:extLst>
              <a:ext uri="{FF2B5EF4-FFF2-40B4-BE49-F238E27FC236}">
                <a16:creationId xmlns:a16="http://schemas.microsoft.com/office/drawing/2014/main" id="{6B3439A7-7829-4673-ADCB-7FF718C253B6}"/>
              </a:ext>
            </a:extLst>
          </p:cNvPr>
          <p:cNvSpPr txBox="1"/>
          <p:nvPr/>
        </p:nvSpPr>
        <p:spPr>
          <a:xfrm>
            <a:off x="1019102" y="425789"/>
            <a:ext cx="4195072" cy="923330"/>
          </a:xfrm>
          <a:prstGeom prst="rect">
            <a:avLst/>
          </a:prstGeom>
          <a:noFill/>
        </p:spPr>
        <p:txBody>
          <a:bodyPr wrap="square" rtlCol="0">
            <a:spAutoFit/>
          </a:bodyPr>
          <a:lstStyle/>
          <a:p>
            <a:r>
              <a:rPr lang="en-US" altLang="zh-CN" sz="3600" b="1" dirty="0">
                <a:solidFill>
                  <a:schemeClr val="tx1">
                    <a:lumMod val="85000"/>
                    <a:lumOff val="15000"/>
                  </a:schemeClr>
                </a:solidFill>
                <a:ea typeface="+mn-lt"/>
                <a:sym typeface="FZHei-B01S" panose="02010601030101010101" pitchFamily="2" charset="-122"/>
              </a:rPr>
              <a:t>Kmeans</a:t>
            </a:r>
            <a:r>
              <a:rPr lang="zh-CN" altLang="en-US" sz="3600" b="1" dirty="0">
                <a:solidFill>
                  <a:schemeClr val="tx1">
                    <a:lumMod val="85000"/>
                    <a:lumOff val="15000"/>
                  </a:schemeClr>
                </a:solidFill>
                <a:ea typeface="+mn-lt"/>
                <a:sym typeface="FZHei-B01S" panose="02010601030101010101" pitchFamily="2" charset="-122"/>
              </a:rPr>
              <a:t>算法的应用</a:t>
            </a:r>
            <a:endParaRPr lang="zh-CN" altLang="en-US" sz="3600" b="1" dirty="0">
              <a:solidFill>
                <a:schemeClr val="tx1">
                  <a:lumMod val="85000"/>
                  <a:lumOff val="15000"/>
                </a:schemeClr>
              </a:solidFill>
              <a:latin typeface="+mn-ea"/>
            </a:endParaRPr>
          </a:p>
          <a:p>
            <a:endParaRPr lang="zh-CN" altLang="en-US" dirty="0"/>
          </a:p>
        </p:txBody>
      </p:sp>
      <p:sp>
        <p:nvSpPr>
          <p:cNvPr id="17" name="文本框 16">
            <a:extLst>
              <a:ext uri="{FF2B5EF4-FFF2-40B4-BE49-F238E27FC236}">
                <a16:creationId xmlns:a16="http://schemas.microsoft.com/office/drawing/2014/main" id="{9DCDCC05-3378-4B81-A538-BB3911AE5935}"/>
              </a:ext>
            </a:extLst>
          </p:cNvPr>
          <p:cNvSpPr txBox="1"/>
          <p:nvPr/>
        </p:nvSpPr>
        <p:spPr>
          <a:xfrm>
            <a:off x="1077369" y="1349119"/>
            <a:ext cx="3870273" cy="3932808"/>
          </a:xfrm>
          <a:prstGeom prst="rect">
            <a:avLst/>
          </a:prstGeom>
          <a:noFill/>
        </p:spPr>
        <p:txBody>
          <a:bodyPr wrap="square" rtlCol="0">
            <a:spAutoFit/>
          </a:bodyPr>
          <a:lstStyle/>
          <a:p>
            <a:pPr>
              <a:lnSpc>
                <a:spcPct val="150000"/>
              </a:lnSpc>
            </a:pPr>
            <a:r>
              <a:rPr lang="zh-CN" altLang="en-US" sz="2000" b="1" dirty="0"/>
              <a:t>为什么选择</a:t>
            </a:r>
            <a:r>
              <a:rPr lang="en-US" altLang="zh-CN" sz="2000" b="1" dirty="0"/>
              <a:t>Kmeans</a:t>
            </a:r>
            <a:r>
              <a:rPr lang="zh-CN" altLang="en-US" sz="2000" b="1" dirty="0"/>
              <a:t>算法进行成绩分析？</a:t>
            </a:r>
            <a:endParaRPr lang="en-US" altLang="zh-CN" sz="2000" b="1" dirty="0"/>
          </a:p>
          <a:p>
            <a:pPr>
              <a:lnSpc>
                <a:spcPct val="150000"/>
              </a:lnSpc>
            </a:pPr>
            <a:r>
              <a:rPr lang="zh-CN" altLang="en-US" sz="1600" dirty="0"/>
              <a:t>在一般的教学管理中</a:t>
            </a:r>
            <a:r>
              <a:rPr lang="en-US" altLang="zh-CN" sz="1600" dirty="0"/>
              <a:t>, </a:t>
            </a:r>
            <a:r>
              <a:rPr lang="zh-CN" altLang="en-US" sz="1600" dirty="0"/>
              <a:t>通常采用算术平均 线性划分法对学生成绩进行分析</a:t>
            </a:r>
            <a:r>
              <a:rPr lang="en-US" altLang="zh-CN" sz="1600" dirty="0"/>
              <a:t>, </a:t>
            </a:r>
            <a:r>
              <a:rPr lang="zh-CN" altLang="en-US" sz="1600" dirty="0"/>
              <a:t>即根据学生的原始成绩按照一定的取值尺度进行归类</a:t>
            </a:r>
            <a:r>
              <a:rPr lang="en-US" altLang="zh-CN" sz="1600" dirty="0"/>
              <a:t>, </a:t>
            </a:r>
            <a:r>
              <a:rPr lang="zh-CN" altLang="en-US" sz="1600" dirty="0"/>
              <a:t>若学生成绩存在多维属性</a:t>
            </a:r>
            <a:r>
              <a:rPr lang="en-US" altLang="zh-CN" sz="1600" dirty="0"/>
              <a:t>, </a:t>
            </a:r>
            <a:r>
              <a:rPr lang="zh-CN" altLang="en-US" sz="1600" dirty="0"/>
              <a:t>则通过简单算术相加转化为一维数据</a:t>
            </a:r>
            <a:r>
              <a:rPr lang="en-US" altLang="zh-CN" sz="1600" dirty="0"/>
              <a:t>, </a:t>
            </a:r>
            <a:r>
              <a:rPr lang="zh-CN" altLang="en-US" sz="1600" dirty="0"/>
              <a:t>然后再按照一维数据的划分标准给出等级评定。这种最常见的学生等级评定方法存在的不足是过于简单机械</a:t>
            </a:r>
          </a:p>
        </p:txBody>
      </p:sp>
    </p:spTree>
    <p:extLst>
      <p:ext uri="{BB962C8B-B14F-4D97-AF65-F5344CB8AC3E}">
        <p14:creationId xmlns:p14="http://schemas.microsoft.com/office/powerpoint/2010/main" val="19831683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grpSp>
        <p:nvGrpSpPr>
          <p:cNvPr id="3" name="组合 2"/>
          <p:cNvGrpSpPr/>
          <p:nvPr/>
        </p:nvGrpSpPr>
        <p:grpSpPr>
          <a:xfrm>
            <a:off x="7046066" y="1840419"/>
            <a:ext cx="3753472" cy="3919224"/>
            <a:chOff x="4063354" y="1787807"/>
            <a:chExt cx="3796678" cy="3964344"/>
          </a:xfrm>
          <a:solidFill>
            <a:srgbClr val="F27F00"/>
          </a:solidFill>
        </p:grpSpPr>
        <p:sp>
          <p:nvSpPr>
            <p:cNvPr id="7" name="矩形 2"/>
            <p:cNvSpPr/>
            <p:nvPr/>
          </p:nvSpPr>
          <p:spPr>
            <a:xfrm rot="2700000">
              <a:off x="5748200"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8" name="矩形 2"/>
            <p:cNvSpPr/>
            <p:nvPr/>
          </p:nvSpPr>
          <p:spPr>
            <a:xfrm rot="2700000">
              <a:off x="4063115"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14" name="矩形 13"/>
            <p:cNvSpPr/>
            <p:nvPr/>
          </p:nvSpPr>
          <p:spPr>
            <a:xfrm rot="2700000">
              <a:off x="5681996" y="1787870"/>
              <a:ext cx="559394" cy="559267"/>
            </a:xfrm>
            <a:prstGeom prst="rect">
              <a:avLst/>
            </a:pr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 lastClr="FFFFFF"/>
                </a:solidFill>
                <a:effectLst/>
                <a:uLnTx/>
                <a:uFillTx/>
                <a:ea typeface="宋体" panose="02010600030101010101" pitchFamily="2" charset="-122"/>
                <a:cs typeface="+mn-lt"/>
              </a:endParaRPr>
            </a:p>
          </p:txBody>
        </p:sp>
        <p:sp>
          <p:nvSpPr>
            <p:cNvPr id="15" name="矩形 14"/>
            <p:cNvSpPr/>
            <p:nvPr/>
          </p:nvSpPr>
          <p:spPr>
            <a:xfrm rot="2700000">
              <a:off x="5681996" y="5192820"/>
              <a:ext cx="559394" cy="559267"/>
            </a:xfrm>
            <a:prstGeom prst="rect">
              <a:avLst/>
            </a:pr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grpSp>
      <p:sp>
        <p:nvSpPr>
          <p:cNvPr id="11" name="文本框 10">
            <a:extLst>
              <a:ext uri="{FF2B5EF4-FFF2-40B4-BE49-F238E27FC236}">
                <a16:creationId xmlns:a16="http://schemas.microsoft.com/office/drawing/2014/main" id="{6B3439A7-7829-4673-ADCB-7FF718C253B6}"/>
              </a:ext>
            </a:extLst>
          </p:cNvPr>
          <p:cNvSpPr txBox="1"/>
          <p:nvPr/>
        </p:nvSpPr>
        <p:spPr>
          <a:xfrm>
            <a:off x="1019102" y="425789"/>
            <a:ext cx="4195072" cy="923330"/>
          </a:xfrm>
          <a:prstGeom prst="rect">
            <a:avLst/>
          </a:prstGeom>
          <a:noFill/>
        </p:spPr>
        <p:txBody>
          <a:bodyPr wrap="square" rtlCol="0">
            <a:spAutoFit/>
          </a:bodyPr>
          <a:lstStyle/>
          <a:p>
            <a:r>
              <a:rPr lang="en-US" altLang="zh-CN" sz="3600" b="1" dirty="0" err="1">
                <a:solidFill>
                  <a:schemeClr val="tx1">
                    <a:lumMod val="85000"/>
                    <a:lumOff val="15000"/>
                  </a:schemeClr>
                </a:solidFill>
                <a:ea typeface="+mn-lt"/>
                <a:sym typeface="FZHei-B01S" panose="02010601030101010101" pitchFamily="2" charset="-122"/>
              </a:rPr>
              <a:t>kmeans</a:t>
            </a:r>
            <a:r>
              <a:rPr lang="zh-CN" altLang="en-US" sz="3600" b="1" dirty="0">
                <a:solidFill>
                  <a:schemeClr val="tx1">
                    <a:lumMod val="85000"/>
                    <a:lumOff val="15000"/>
                  </a:schemeClr>
                </a:solidFill>
                <a:ea typeface="+mn-lt"/>
                <a:sym typeface="FZHei-B01S" panose="02010601030101010101" pitchFamily="2" charset="-122"/>
              </a:rPr>
              <a:t>算法的应用</a:t>
            </a:r>
            <a:endParaRPr lang="zh-CN" altLang="en-US" sz="3600" b="1" dirty="0">
              <a:solidFill>
                <a:schemeClr val="tx1">
                  <a:lumMod val="85000"/>
                  <a:lumOff val="15000"/>
                </a:schemeClr>
              </a:solidFill>
              <a:latin typeface="+mn-ea"/>
            </a:endParaRPr>
          </a:p>
          <a:p>
            <a:endParaRPr lang="zh-CN" altLang="en-US" dirty="0"/>
          </a:p>
        </p:txBody>
      </p:sp>
      <p:sp>
        <p:nvSpPr>
          <p:cNvPr id="17" name="文本框 16">
            <a:extLst>
              <a:ext uri="{FF2B5EF4-FFF2-40B4-BE49-F238E27FC236}">
                <a16:creationId xmlns:a16="http://schemas.microsoft.com/office/drawing/2014/main" id="{9DCDCC05-3378-4B81-A538-BB3911AE5935}"/>
              </a:ext>
            </a:extLst>
          </p:cNvPr>
          <p:cNvSpPr txBox="1"/>
          <p:nvPr/>
        </p:nvSpPr>
        <p:spPr>
          <a:xfrm>
            <a:off x="1019102" y="1104814"/>
            <a:ext cx="3870273" cy="4543680"/>
          </a:xfrm>
          <a:prstGeom prst="rect">
            <a:avLst/>
          </a:prstGeom>
          <a:noFill/>
        </p:spPr>
        <p:txBody>
          <a:bodyPr wrap="square" rtlCol="0">
            <a:spAutoFit/>
          </a:bodyPr>
          <a:lstStyle/>
          <a:p>
            <a:pPr>
              <a:lnSpc>
                <a:spcPct val="150000"/>
              </a:lnSpc>
            </a:pPr>
            <a:r>
              <a:rPr lang="en-US" altLang="zh-CN" sz="2000" b="1" dirty="0"/>
              <a:t>Kmeans</a:t>
            </a:r>
            <a:r>
              <a:rPr lang="zh-CN" altLang="en-US" sz="2000" b="1" dirty="0"/>
              <a:t>算法的实施步骤：</a:t>
            </a:r>
            <a:endParaRPr lang="en-US" altLang="zh-CN" sz="2000" b="1" dirty="0"/>
          </a:p>
          <a:p>
            <a:pPr>
              <a:lnSpc>
                <a:spcPct val="150000"/>
              </a:lnSpc>
            </a:pPr>
            <a:r>
              <a:rPr lang="en-US" altLang="zh-CN" sz="1600" dirty="0"/>
              <a:t>1</a:t>
            </a:r>
            <a:r>
              <a:rPr lang="zh-CN" altLang="en-US" sz="1600" dirty="0"/>
              <a:t>、创建</a:t>
            </a:r>
            <a:r>
              <a:rPr lang="en-US" altLang="zh-CN" sz="1600" dirty="0"/>
              <a:t>k</a:t>
            </a:r>
            <a:r>
              <a:rPr lang="zh-CN" altLang="en-US" sz="1600" dirty="0"/>
              <a:t>个点作为</a:t>
            </a:r>
            <a:r>
              <a:rPr lang="en-US" altLang="zh-CN" sz="1600" dirty="0"/>
              <a:t>k</a:t>
            </a:r>
            <a:r>
              <a:rPr lang="zh-CN" altLang="en-US" sz="1600" dirty="0"/>
              <a:t>个簇的起始质心</a:t>
            </a:r>
            <a:endParaRPr lang="en-US" altLang="zh-CN" sz="1600" dirty="0"/>
          </a:p>
          <a:p>
            <a:pPr>
              <a:lnSpc>
                <a:spcPct val="150000"/>
              </a:lnSpc>
            </a:pPr>
            <a:r>
              <a:rPr lang="en-US" altLang="zh-CN" sz="1600" dirty="0"/>
              <a:t>2</a:t>
            </a:r>
            <a:r>
              <a:rPr lang="zh-CN" altLang="en-US" sz="1600" dirty="0"/>
              <a:t>、</a:t>
            </a:r>
            <a:r>
              <a:rPr lang="zh-CN" altLang="en-US" sz="1600" b="0" i="0" dirty="0">
                <a:effectLst/>
                <a:latin typeface="-apple-system"/>
              </a:rPr>
              <a:t>分别计算剩下的元素到</a:t>
            </a:r>
            <a:r>
              <a:rPr lang="en-US" altLang="zh-CN" sz="1600" b="0" i="0" dirty="0">
                <a:effectLst/>
                <a:latin typeface="-apple-system"/>
              </a:rPr>
              <a:t>k</a:t>
            </a:r>
            <a:r>
              <a:rPr lang="zh-CN" altLang="en-US" sz="1600" b="0" i="0" dirty="0">
                <a:effectLst/>
                <a:latin typeface="-apple-system"/>
              </a:rPr>
              <a:t>个簇中心的相异度（距离），将这些元素分别划归到相异度最低的簇。</a:t>
            </a:r>
          </a:p>
          <a:p>
            <a:pPr algn="l"/>
            <a:r>
              <a:rPr lang="en-US" altLang="zh-CN" sz="1600" b="0" i="0" dirty="0">
                <a:effectLst/>
                <a:latin typeface="-apple-system"/>
              </a:rPr>
              <a:t>3</a:t>
            </a:r>
            <a:r>
              <a:rPr lang="zh-CN" altLang="en-US" sz="1600" b="0" i="0" dirty="0">
                <a:effectLst/>
                <a:latin typeface="-apple-system"/>
              </a:rPr>
              <a:t>、根据聚类结果，重新计算</a:t>
            </a:r>
            <a:r>
              <a:rPr lang="en-US" altLang="zh-CN" sz="1600" b="0" i="0" dirty="0">
                <a:effectLst/>
                <a:latin typeface="-apple-system"/>
              </a:rPr>
              <a:t>k</a:t>
            </a:r>
            <a:r>
              <a:rPr lang="zh-CN" altLang="en-US" sz="1600" b="0" i="0" dirty="0">
                <a:effectLst/>
                <a:latin typeface="-apple-system"/>
              </a:rPr>
              <a:t>个簇各自的中心，计算方法是取簇中所有元素各自维度的算术平均值。</a:t>
            </a:r>
            <a:endParaRPr lang="en-US" altLang="zh-CN" sz="1600" b="0" i="0" dirty="0">
              <a:effectLst/>
              <a:latin typeface="-apple-system"/>
            </a:endParaRPr>
          </a:p>
          <a:p>
            <a:pPr algn="l"/>
            <a:r>
              <a:rPr lang="en-US" altLang="zh-CN" sz="1600" dirty="0">
                <a:latin typeface="-apple-system"/>
              </a:rPr>
              <a:t>4</a:t>
            </a:r>
            <a:r>
              <a:rPr lang="zh-CN" altLang="en-US" sz="1600" dirty="0">
                <a:latin typeface="-apple-system"/>
              </a:rPr>
              <a:t>、</a:t>
            </a:r>
            <a:r>
              <a:rPr lang="zh-CN" altLang="en-US" sz="1600" b="0" i="0" dirty="0">
                <a:effectLst/>
                <a:latin typeface="-apple-system"/>
              </a:rPr>
              <a:t>将 </a:t>
            </a:r>
            <a:r>
              <a:rPr lang="en-US" altLang="zh-CN" sz="1600" b="0" i="0" dirty="0">
                <a:effectLst/>
                <a:latin typeface="-apple-system"/>
              </a:rPr>
              <a:t>D </a:t>
            </a:r>
            <a:r>
              <a:rPr lang="zh-CN" altLang="en-US" sz="1600" b="0" i="0" dirty="0">
                <a:effectLst/>
                <a:latin typeface="-apple-system"/>
              </a:rPr>
              <a:t>中全部元素按照新的中心重新聚类。</a:t>
            </a:r>
          </a:p>
          <a:p>
            <a:pPr algn="l"/>
            <a:r>
              <a:rPr lang="en-US" altLang="zh-CN" sz="1600" b="0" i="0" dirty="0">
                <a:effectLst/>
                <a:latin typeface="-apple-system"/>
              </a:rPr>
              <a:t>5</a:t>
            </a:r>
            <a:r>
              <a:rPr lang="zh-CN" altLang="en-US" sz="1600" b="0" i="0" dirty="0">
                <a:effectLst/>
                <a:latin typeface="-apple-system"/>
              </a:rPr>
              <a:t>、重复第</a:t>
            </a:r>
            <a:r>
              <a:rPr lang="en-US" altLang="zh-CN" sz="1600" b="0" i="0" dirty="0">
                <a:effectLst/>
                <a:latin typeface="-apple-system"/>
              </a:rPr>
              <a:t>4</a:t>
            </a:r>
            <a:r>
              <a:rPr lang="zh-CN" altLang="en-US" sz="1600" b="0" i="0" dirty="0">
                <a:effectLst/>
                <a:latin typeface="-apple-system"/>
              </a:rPr>
              <a:t>步，直到聚类结果不再变化。</a:t>
            </a:r>
          </a:p>
          <a:p>
            <a:pPr algn="l"/>
            <a:r>
              <a:rPr lang="en-US" altLang="zh-CN" sz="1600" b="0" i="0" dirty="0">
                <a:effectLst/>
                <a:latin typeface="-apple-system"/>
              </a:rPr>
              <a:t>6</a:t>
            </a:r>
            <a:r>
              <a:rPr lang="zh-CN" altLang="en-US" sz="1600" b="0" i="0" dirty="0">
                <a:effectLst/>
                <a:latin typeface="-apple-system"/>
              </a:rPr>
              <a:t>、最后，输出聚类结果。</a:t>
            </a:r>
          </a:p>
          <a:p>
            <a:pPr>
              <a:lnSpc>
                <a:spcPct val="150000"/>
              </a:lnSpc>
            </a:pPr>
            <a:br>
              <a:rPr lang="en-US" altLang="zh-CN" dirty="0"/>
            </a:br>
            <a:endParaRPr lang="zh-CN" altLang="en-US" dirty="0"/>
          </a:p>
        </p:txBody>
      </p:sp>
    </p:spTree>
    <p:extLst>
      <p:ext uri="{BB962C8B-B14F-4D97-AF65-F5344CB8AC3E}">
        <p14:creationId xmlns:p14="http://schemas.microsoft.com/office/powerpoint/2010/main" val="213111895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grpSp>
        <p:nvGrpSpPr>
          <p:cNvPr id="3" name="组合 2"/>
          <p:cNvGrpSpPr/>
          <p:nvPr/>
        </p:nvGrpSpPr>
        <p:grpSpPr>
          <a:xfrm>
            <a:off x="7046066" y="1840419"/>
            <a:ext cx="3753472" cy="3919224"/>
            <a:chOff x="4063354" y="1787807"/>
            <a:chExt cx="3796678" cy="3964344"/>
          </a:xfrm>
          <a:solidFill>
            <a:srgbClr val="F27F00"/>
          </a:solidFill>
        </p:grpSpPr>
        <p:sp>
          <p:nvSpPr>
            <p:cNvPr id="7" name="矩形 2"/>
            <p:cNvSpPr/>
            <p:nvPr/>
          </p:nvSpPr>
          <p:spPr>
            <a:xfrm rot="2700000">
              <a:off x="5748200"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8" name="矩形 2"/>
            <p:cNvSpPr/>
            <p:nvPr/>
          </p:nvSpPr>
          <p:spPr>
            <a:xfrm rot="2700000">
              <a:off x="4063115"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14" name="矩形 13"/>
            <p:cNvSpPr/>
            <p:nvPr/>
          </p:nvSpPr>
          <p:spPr>
            <a:xfrm rot="2700000">
              <a:off x="5681996" y="1787870"/>
              <a:ext cx="559394" cy="559267"/>
            </a:xfrm>
            <a:prstGeom prst="rect">
              <a:avLst/>
            </a:pr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 lastClr="FFFFFF"/>
                </a:solidFill>
                <a:effectLst/>
                <a:uLnTx/>
                <a:uFillTx/>
                <a:ea typeface="宋体" panose="02010600030101010101" pitchFamily="2" charset="-122"/>
                <a:cs typeface="+mn-lt"/>
              </a:endParaRPr>
            </a:p>
          </p:txBody>
        </p:sp>
        <p:sp>
          <p:nvSpPr>
            <p:cNvPr id="15" name="矩形 14"/>
            <p:cNvSpPr/>
            <p:nvPr/>
          </p:nvSpPr>
          <p:spPr>
            <a:xfrm rot="2700000">
              <a:off x="5681996" y="5192820"/>
              <a:ext cx="559394" cy="559267"/>
            </a:xfrm>
            <a:prstGeom prst="rect">
              <a:avLst/>
            </a:pr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grpSp>
      <p:sp>
        <p:nvSpPr>
          <p:cNvPr id="11" name="文本框 10">
            <a:extLst>
              <a:ext uri="{FF2B5EF4-FFF2-40B4-BE49-F238E27FC236}">
                <a16:creationId xmlns:a16="http://schemas.microsoft.com/office/drawing/2014/main" id="{6B3439A7-7829-4673-ADCB-7FF718C253B6}"/>
              </a:ext>
            </a:extLst>
          </p:cNvPr>
          <p:cNvSpPr txBox="1"/>
          <p:nvPr/>
        </p:nvSpPr>
        <p:spPr>
          <a:xfrm>
            <a:off x="1019101" y="425789"/>
            <a:ext cx="5594448" cy="800219"/>
          </a:xfrm>
          <a:prstGeom prst="rect">
            <a:avLst/>
          </a:prstGeom>
          <a:noFill/>
        </p:spPr>
        <p:txBody>
          <a:bodyPr wrap="square" rtlCol="0">
            <a:spAutoFit/>
          </a:bodyPr>
          <a:lstStyle/>
          <a:p>
            <a:r>
              <a:rPr lang="en-US" altLang="zh-CN" sz="2800" b="1" dirty="0">
                <a:solidFill>
                  <a:schemeClr val="tx1">
                    <a:lumMod val="85000"/>
                    <a:lumOff val="15000"/>
                  </a:schemeClr>
                </a:solidFill>
                <a:ea typeface="+mn-lt"/>
                <a:sym typeface="FZHei-B01S" panose="02010601030101010101" pitchFamily="2" charset="-122"/>
              </a:rPr>
              <a:t>Kmeans</a:t>
            </a:r>
            <a:r>
              <a:rPr lang="zh-CN" altLang="en-US" sz="2800" b="1" dirty="0">
                <a:solidFill>
                  <a:schemeClr val="tx1">
                    <a:lumMod val="85000"/>
                    <a:lumOff val="15000"/>
                  </a:schemeClr>
                </a:solidFill>
                <a:ea typeface="+mn-lt"/>
                <a:sym typeface="FZHei-B01S" panose="02010601030101010101" pitchFamily="2" charset="-122"/>
              </a:rPr>
              <a:t>算法核心代码展示</a:t>
            </a:r>
            <a:endParaRPr lang="zh-CN" altLang="en-US" sz="2800" b="1" dirty="0">
              <a:solidFill>
                <a:schemeClr val="tx1">
                  <a:lumMod val="85000"/>
                  <a:lumOff val="15000"/>
                </a:schemeClr>
              </a:solidFill>
              <a:latin typeface="+mn-ea"/>
            </a:endParaRPr>
          </a:p>
          <a:p>
            <a:endParaRPr lang="zh-CN" altLang="en-US" dirty="0"/>
          </a:p>
        </p:txBody>
      </p:sp>
      <p:pic>
        <p:nvPicPr>
          <p:cNvPr id="13" name="图片 12">
            <a:extLst>
              <a:ext uri="{FF2B5EF4-FFF2-40B4-BE49-F238E27FC236}">
                <a16:creationId xmlns:a16="http://schemas.microsoft.com/office/drawing/2014/main" id="{9883EEDC-9F98-46AB-BEB9-E9879F350C56}"/>
              </a:ext>
            </a:extLst>
          </p:cNvPr>
          <p:cNvPicPr>
            <a:picLocks noChangeAspect="1"/>
          </p:cNvPicPr>
          <p:nvPr/>
        </p:nvPicPr>
        <p:blipFill>
          <a:blip r:embed="rId8"/>
          <a:stretch>
            <a:fillRect/>
          </a:stretch>
        </p:blipFill>
        <p:spPr>
          <a:xfrm>
            <a:off x="618062" y="1254163"/>
            <a:ext cx="5191711" cy="5170713"/>
          </a:xfrm>
          <a:prstGeom prst="rect">
            <a:avLst/>
          </a:prstGeom>
        </p:spPr>
      </p:pic>
    </p:spTree>
    <p:extLst>
      <p:ext uri="{BB962C8B-B14F-4D97-AF65-F5344CB8AC3E}">
        <p14:creationId xmlns:p14="http://schemas.microsoft.com/office/powerpoint/2010/main" val="19551711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grpSp>
        <p:nvGrpSpPr>
          <p:cNvPr id="3" name="组合 2"/>
          <p:cNvGrpSpPr/>
          <p:nvPr/>
        </p:nvGrpSpPr>
        <p:grpSpPr>
          <a:xfrm>
            <a:off x="7046066" y="1840419"/>
            <a:ext cx="3753472" cy="3919224"/>
            <a:chOff x="4063354" y="1787807"/>
            <a:chExt cx="3796678" cy="3964344"/>
          </a:xfrm>
          <a:solidFill>
            <a:srgbClr val="F27F00"/>
          </a:solidFill>
        </p:grpSpPr>
        <p:sp>
          <p:nvSpPr>
            <p:cNvPr id="7" name="矩形 2"/>
            <p:cNvSpPr/>
            <p:nvPr/>
          </p:nvSpPr>
          <p:spPr>
            <a:xfrm rot="2700000">
              <a:off x="5748200"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8" name="矩形 2"/>
            <p:cNvSpPr/>
            <p:nvPr/>
          </p:nvSpPr>
          <p:spPr>
            <a:xfrm rot="2700000">
              <a:off x="4063115"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14" name="矩形 13"/>
            <p:cNvSpPr/>
            <p:nvPr/>
          </p:nvSpPr>
          <p:spPr>
            <a:xfrm rot="2700000">
              <a:off x="5681996" y="1787870"/>
              <a:ext cx="559394" cy="559267"/>
            </a:xfrm>
            <a:prstGeom prst="rect">
              <a:avLst/>
            </a:pr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 lastClr="FFFFFF"/>
                </a:solidFill>
                <a:effectLst/>
                <a:uLnTx/>
                <a:uFillTx/>
                <a:ea typeface="宋体" panose="02010600030101010101" pitchFamily="2" charset="-122"/>
                <a:cs typeface="+mn-lt"/>
              </a:endParaRPr>
            </a:p>
          </p:txBody>
        </p:sp>
        <p:sp>
          <p:nvSpPr>
            <p:cNvPr id="15" name="矩形 14"/>
            <p:cNvSpPr/>
            <p:nvPr/>
          </p:nvSpPr>
          <p:spPr>
            <a:xfrm rot="2700000">
              <a:off x="5681996" y="5192820"/>
              <a:ext cx="559394" cy="559267"/>
            </a:xfrm>
            <a:prstGeom prst="rect">
              <a:avLst/>
            </a:pr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grpSp>
      <p:sp>
        <p:nvSpPr>
          <p:cNvPr id="11" name="文本框 10">
            <a:extLst>
              <a:ext uri="{FF2B5EF4-FFF2-40B4-BE49-F238E27FC236}">
                <a16:creationId xmlns:a16="http://schemas.microsoft.com/office/drawing/2014/main" id="{6B3439A7-7829-4673-ADCB-7FF718C253B6}"/>
              </a:ext>
            </a:extLst>
          </p:cNvPr>
          <p:cNvSpPr txBox="1"/>
          <p:nvPr/>
        </p:nvSpPr>
        <p:spPr>
          <a:xfrm>
            <a:off x="1019101" y="425789"/>
            <a:ext cx="5594448" cy="800219"/>
          </a:xfrm>
          <a:prstGeom prst="rect">
            <a:avLst/>
          </a:prstGeom>
          <a:noFill/>
        </p:spPr>
        <p:txBody>
          <a:bodyPr wrap="square" rtlCol="0">
            <a:spAutoFit/>
          </a:bodyPr>
          <a:lstStyle/>
          <a:p>
            <a:r>
              <a:rPr lang="en-US" altLang="zh-CN" sz="2800" b="1" dirty="0" err="1">
                <a:solidFill>
                  <a:schemeClr val="tx1">
                    <a:lumMod val="85000"/>
                    <a:lumOff val="15000"/>
                  </a:schemeClr>
                </a:solidFill>
                <a:ea typeface="+mn-lt"/>
                <a:sym typeface="FZHei-B01S" panose="02010601030101010101" pitchFamily="2" charset="-122"/>
              </a:rPr>
              <a:t>Kmeans</a:t>
            </a:r>
            <a:r>
              <a:rPr lang="zh-CN" altLang="en-US" sz="2800" b="1" dirty="0">
                <a:solidFill>
                  <a:schemeClr val="tx1">
                    <a:lumMod val="85000"/>
                    <a:lumOff val="15000"/>
                  </a:schemeClr>
                </a:solidFill>
                <a:ea typeface="+mn-lt"/>
                <a:sym typeface="FZHei-B01S" panose="02010601030101010101" pitchFamily="2" charset="-122"/>
              </a:rPr>
              <a:t>算法展示</a:t>
            </a:r>
            <a:endParaRPr lang="zh-CN" altLang="en-US" sz="2800" b="1" dirty="0">
              <a:solidFill>
                <a:schemeClr val="tx1">
                  <a:lumMod val="85000"/>
                  <a:lumOff val="15000"/>
                </a:schemeClr>
              </a:solidFill>
              <a:latin typeface="+mn-ea"/>
            </a:endParaRPr>
          </a:p>
          <a:p>
            <a:endParaRPr lang="zh-CN" altLang="en-US" dirty="0"/>
          </a:p>
        </p:txBody>
      </p:sp>
      <p:pic>
        <p:nvPicPr>
          <p:cNvPr id="16" name="屏幕录制 1">
            <a:hlinkClick r:id="" action="ppaction://media"/>
            <a:extLst>
              <a:ext uri="{FF2B5EF4-FFF2-40B4-BE49-F238E27FC236}">
                <a16:creationId xmlns:a16="http://schemas.microsoft.com/office/drawing/2014/main" id="{60A21956-C03D-4E24-B341-7F0B9C5657D4}"/>
              </a:ext>
            </a:extLst>
          </p:cNvPr>
          <p:cNvPicPr>
            <a:picLocks noChangeAspect="1"/>
          </p:cNvPicPr>
          <p:nvPr>
            <a:videoFile r:link="rId1"/>
            <p:extLst>
              <p:ext uri="{DAA4B4D4-6D71-4841-9C94-3DE7FCFB9230}">
                <p14:media xmlns:p14="http://schemas.microsoft.com/office/powerpoint/2010/main" r:embed="rId2">
                  <p14:trim end="1711.1"/>
                </p14:media>
              </p:ext>
            </p:extLst>
          </p:nvPr>
        </p:nvPicPr>
        <p:blipFill>
          <a:blip r:embed="rId10"/>
          <a:stretch>
            <a:fillRect/>
          </a:stretch>
        </p:blipFill>
        <p:spPr>
          <a:xfrm>
            <a:off x="1019101" y="922281"/>
            <a:ext cx="9393366" cy="5870853"/>
          </a:xfrm>
          <a:prstGeom prst="rect">
            <a:avLst/>
          </a:prstGeom>
        </p:spPr>
      </p:pic>
    </p:spTree>
    <p:extLst>
      <p:ext uri="{BB962C8B-B14F-4D97-AF65-F5344CB8AC3E}">
        <p14:creationId xmlns:p14="http://schemas.microsoft.com/office/powerpoint/2010/main" val="36508008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1" presetClass="mediacall" presetSubtype="0" fill="hold" nodeType="afterEffect">
                                  <p:stCondLst>
                                    <p:cond delay="0"/>
                                  </p:stCondLst>
                                  <p:childTnLst>
                                    <p:cmd type="call" cmd="playFrom(0.0)">
                                      <p:cBhvr>
                                        <p:cTn id="43" dur="2700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16"/>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16"/>
                                        </p:tgtEl>
                                      </p:cBhvr>
                                    </p:cmd>
                                  </p:childTnLst>
                                </p:cTn>
                              </p:par>
                            </p:childTnLst>
                          </p:cTn>
                        </p:par>
                      </p:childTnLst>
                    </p:cTn>
                  </p:par>
                </p:childTnLst>
              </p:cTn>
              <p:nextCondLst>
                <p:cond evt="onClick" delay="0">
                  <p:tgtEl>
                    <p:spTgt spid="16"/>
                  </p:tgtEl>
                </p:cond>
              </p:nextCondLst>
            </p:seq>
            <p:video>
              <p:cMediaNode vol="80000">
                <p:cTn id="49" fill="hold" display="0">
                  <p:stCondLst>
                    <p:cond delay="indefinite"/>
                  </p:stCondLst>
                </p:cTn>
                <p:tgtEl>
                  <p:spTgt spid="16"/>
                </p:tgtEl>
              </p:cMediaNode>
            </p:video>
          </p:childTnLst>
        </p:cTn>
      </p:par>
    </p:tnLst>
    <p:bldLst>
      <p:bldP spid="5" grpId="0" bldLvl="0" animBg="1"/>
      <p:bldP spid="6"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grpSp>
        <p:nvGrpSpPr>
          <p:cNvPr id="3" name="组合 2"/>
          <p:cNvGrpSpPr/>
          <p:nvPr/>
        </p:nvGrpSpPr>
        <p:grpSpPr>
          <a:xfrm>
            <a:off x="7046066" y="1840419"/>
            <a:ext cx="3753472" cy="3919224"/>
            <a:chOff x="4063354" y="1787807"/>
            <a:chExt cx="3796678" cy="3964344"/>
          </a:xfrm>
          <a:solidFill>
            <a:srgbClr val="F27F00"/>
          </a:solidFill>
        </p:grpSpPr>
        <p:sp>
          <p:nvSpPr>
            <p:cNvPr id="7" name="矩形 2"/>
            <p:cNvSpPr/>
            <p:nvPr/>
          </p:nvSpPr>
          <p:spPr>
            <a:xfrm rot="2700000">
              <a:off x="5748200"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8" name="矩形 2"/>
            <p:cNvSpPr/>
            <p:nvPr/>
          </p:nvSpPr>
          <p:spPr>
            <a:xfrm rot="2700000">
              <a:off x="4063115" y="2677058"/>
              <a:ext cx="2112072" cy="2111593"/>
            </a:xfrm>
            <a:custGeom>
              <a:avLst/>
              <a:gdLst/>
              <a:ahLst/>
              <a:cxnLst/>
              <a:rect l="l" t="t" r="r" b="b"/>
              <a:pathLst>
                <a:path w="1584176" h="1584176">
                  <a:moveTo>
                    <a:pt x="231381" y="231381"/>
                  </a:moveTo>
                  <a:lnTo>
                    <a:pt x="231381" y="1352795"/>
                  </a:lnTo>
                  <a:lnTo>
                    <a:pt x="1352795" y="1352795"/>
                  </a:lnTo>
                  <a:lnTo>
                    <a:pt x="1352795" y="231381"/>
                  </a:lnTo>
                  <a:close/>
                  <a:moveTo>
                    <a:pt x="0" y="0"/>
                  </a:moveTo>
                  <a:lnTo>
                    <a:pt x="1584176" y="0"/>
                  </a:lnTo>
                  <a:lnTo>
                    <a:pt x="1584176" y="1584176"/>
                  </a:lnTo>
                  <a:lnTo>
                    <a:pt x="0" y="1584176"/>
                  </a:lnTo>
                  <a:close/>
                </a:path>
              </a:pathLst>
            </a:cu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sp>
          <p:nvSpPr>
            <p:cNvPr id="14" name="矩形 13"/>
            <p:cNvSpPr/>
            <p:nvPr/>
          </p:nvSpPr>
          <p:spPr>
            <a:xfrm rot="2700000">
              <a:off x="5681996" y="1787870"/>
              <a:ext cx="559394" cy="559267"/>
            </a:xfrm>
            <a:prstGeom prst="rect">
              <a:avLst/>
            </a:prstGeom>
            <a:solidFill>
              <a:srgbClr val="E19520"/>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 lastClr="FFFFFF"/>
                </a:solidFill>
                <a:effectLst/>
                <a:uLnTx/>
                <a:uFillTx/>
                <a:ea typeface="宋体" panose="02010600030101010101" pitchFamily="2" charset="-122"/>
                <a:cs typeface="+mn-lt"/>
              </a:endParaRPr>
            </a:p>
          </p:txBody>
        </p:sp>
        <p:sp>
          <p:nvSpPr>
            <p:cNvPr id="15" name="矩形 14"/>
            <p:cNvSpPr/>
            <p:nvPr/>
          </p:nvSpPr>
          <p:spPr>
            <a:xfrm rot="2700000">
              <a:off x="5681996" y="5192820"/>
              <a:ext cx="559394" cy="559267"/>
            </a:xfrm>
            <a:prstGeom prst="rect">
              <a:avLst/>
            </a:prstGeom>
            <a:solidFill>
              <a:srgbClr val="4D8689"/>
            </a:solidFill>
            <a:ln w="25400" cap="flat" cmpd="sng" algn="ctr">
              <a:noFill/>
              <a:prstDash val="solid"/>
            </a:ln>
            <a:effectLst/>
          </p:spPr>
          <p:txBody>
            <a:bodyPr lIns="121890" tIns="60945" rIns="121890" bIns="60945" rtlCol="0" anchor="ct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sysClr val="window" lastClr="FFFFFF"/>
                </a:solidFill>
                <a:effectLst/>
                <a:uLnTx/>
                <a:uFillTx/>
                <a:ea typeface="宋体" panose="02010600030101010101" pitchFamily="2" charset="-122"/>
                <a:cs typeface="+mn-lt"/>
              </a:endParaRPr>
            </a:p>
          </p:txBody>
        </p:sp>
      </p:grpSp>
      <p:sp>
        <p:nvSpPr>
          <p:cNvPr id="11" name="文本框 10">
            <a:extLst>
              <a:ext uri="{FF2B5EF4-FFF2-40B4-BE49-F238E27FC236}">
                <a16:creationId xmlns:a16="http://schemas.microsoft.com/office/drawing/2014/main" id="{6B3439A7-7829-4673-ADCB-7FF718C253B6}"/>
              </a:ext>
            </a:extLst>
          </p:cNvPr>
          <p:cNvSpPr txBox="1"/>
          <p:nvPr/>
        </p:nvSpPr>
        <p:spPr>
          <a:xfrm>
            <a:off x="1019101" y="425789"/>
            <a:ext cx="5594448" cy="800219"/>
          </a:xfrm>
          <a:prstGeom prst="rect">
            <a:avLst/>
          </a:prstGeom>
          <a:noFill/>
        </p:spPr>
        <p:txBody>
          <a:bodyPr wrap="square" rtlCol="0">
            <a:spAutoFit/>
          </a:bodyPr>
          <a:lstStyle/>
          <a:p>
            <a:r>
              <a:rPr lang="en-US" altLang="zh-CN" sz="2800" b="1" dirty="0" err="1">
                <a:solidFill>
                  <a:schemeClr val="tx1">
                    <a:lumMod val="85000"/>
                    <a:lumOff val="15000"/>
                  </a:schemeClr>
                </a:solidFill>
                <a:ea typeface="+mn-lt"/>
                <a:sym typeface="FZHei-B01S" panose="02010601030101010101" pitchFamily="2" charset="-122"/>
              </a:rPr>
              <a:t>Kmeans</a:t>
            </a:r>
            <a:r>
              <a:rPr lang="zh-CN" altLang="en-US" sz="2800" b="1" dirty="0">
                <a:solidFill>
                  <a:schemeClr val="tx1">
                    <a:lumMod val="85000"/>
                    <a:lumOff val="15000"/>
                  </a:schemeClr>
                </a:solidFill>
                <a:ea typeface="+mn-lt"/>
                <a:sym typeface="FZHei-B01S" panose="02010601030101010101" pitchFamily="2" charset="-122"/>
              </a:rPr>
              <a:t>算法总结</a:t>
            </a:r>
            <a:endParaRPr lang="zh-CN" altLang="en-US" sz="2800" b="1" dirty="0">
              <a:solidFill>
                <a:schemeClr val="tx1">
                  <a:lumMod val="85000"/>
                  <a:lumOff val="15000"/>
                </a:schemeClr>
              </a:solidFill>
              <a:latin typeface="+mn-ea"/>
            </a:endParaRPr>
          </a:p>
          <a:p>
            <a:endParaRPr lang="zh-CN" altLang="en-US" dirty="0"/>
          </a:p>
        </p:txBody>
      </p:sp>
      <p:sp>
        <p:nvSpPr>
          <p:cNvPr id="2" name="文本框 1">
            <a:extLst>
              <a:ext uri="{FF2B5EF4-FFF2-40B4-BE49-F238E27FC236}">
                <a16:creationId xmlns:a16="http://schemas.microsoft.com/office/drawing/2014/main" id="{753E8AB0-98CB-4A11-A35A-CF35A9BEEA15}"/>
              </a:ext>
            </a:extLst>
          </p:cNvPr>
          <p:cNvSpPr txBox="1"/>
          <p:nvPr/>
        </p:nvSpPr>
        <p:spPr>
          <a:xfrm>
            <a:off x="1235478" y="1725927"/>
            <a:ext cx="3168069" cy="3139321"/>
          </a:xfrm>
          <a:prstGeom prst="rect">
            <a:avLst/>
          </a:prstGeom>
          <a:noFill/>
        </p:spPr>
        <p:txBody>
          <a:bodyPr wrap="square" rtlCol="0">
            <a:spAutoFit/>
          </a:bodyPr>
          <a:lstStyle/>
          <a:p>
            <a:r>
              <a:rPr lang="zh-CN" altLang="en-US" dirty="0"/>
              <a:t>使用</a:t>
            </a:r>
            <a:r>
              <a:rPr lang="en-US" altLang="zh-CN" dirty="0" err="1"/>
              <a:t>Kmeans</a:t>
            </a:r>
            <a:r>
              <a:rPr lang="zh-CN" altLang="en-US" dirty="0"/>
              <a:t>算法可以对学生成绩进行简单的聚类，分析班级整体成绩的差异，也可以分析各科成绩之间是否有相关性，进一步合并因子。</a:t>
            </a:r>
            <a:endParaRPr lang="en-US" altLang="zh-CN" dirty="0"/>
          </a:p>
          <a:p>
            <a:endParaRPr lang="en-US" altLang="zh-CN" dirty="0"/>
          </a:p>
          <a:p>
            <a:r>
              <a:rPr lang="zh-CN" altLang="en-US" dirty="0"/>
              <a:t>与传统的等级评定的刚性划分相比，聚类分析可以通过比较各实例之间的差异性，将具有相似特点的实例聚集成簇，提供一种新的分析方法和视角。</a:t>
            </a:r>
          </a:p>
        </p:txBody>
      </p:sp>
    </p:spTree>
    <p:extLst>
      <p:ext uri="{BB962C8B-B14F-4D97-AF65-F5344CB8AC3E}">
        <p14:creationId xmlns:p14="http://schemas.microsoft.com/office/powerpoint/2010/main" val="13428802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309" y="430393"/>
            <a:ext cx="8701690" cy="6050234"/>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093" y="-34290"/>
            <a:ext cx="7247624" cy="604139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6726" y="1164090"/>
            <a:ext cx="6030357" cy="5418138"/>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4412" y="5756274"/>
            <a:ext cx="585268" cy="704306"/>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2697" y="5708650"/>
            <a:ext cx="946149" cy="946149"/>
          </a:xfrm>
          <a:prstGeom prst="rect">
            <a:avLst/>
          </a:prstGeom>
        </p:spPr>
      </p:pic>
      <p:pic>
        <p:nvPicPr>
          <p:cNvPr id="14" name="图片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4319" y="491330"/>
            <a:ext cx="954089" cy="954089"/>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50664" y="3605213"/>
            <a:ext cx="1779587" cy="1779587"/>
          </a:xfrm>
          <a:prstGeom prst="rect">
            <a:avLst/>
          </a:prstGeom>
        </p:spPr>
      </p:pic>
      <p:cxnSp>
        <p:nvCxnSpPr>
          <p:cNvPr id="23" name="直接连接符 22"/>
          <p:cNvCxnSpPr/>
          <p:nvPr/>
        </p:nvCxnSpPr>
        <p:spPr>
          <a:xfrm>
            <a:off x="4894684" y="2892961"/>
            <a:ext cx="2382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598725" y="2948613"/>
            <a:ext cx="310636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400" b="1" noProof="0" dirty="0">
                <a:solidFill>
                  <a:prstClr val="white"/>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感谢老师们的指导</a:t>
            </a:r>
            <a:endParaRPr kumimoji="0" lang="en-US" altLang="zh-CN"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panose="02010600030101010101" pitchFamily="2" charset="-122"/>
              <a:ea typeface="等线" panose="02010600030101010101" pitchFamily="2" charset="-122"/>
            </a:endParaRPr>
          </a:p>
        </p:txBody>
      </p:sp>
      <p:sp>
        <p:nvSpPr>
          <p:cNvPr id="26" name="文本框 25"/>
          <p:cNvSpPr txBox="1"/>
          <p:nvPr/>
        </p:nvSpPr>
        <p:spPr>
          <a:xfrm>
            <a:off x="4493312" y="2199037"/>
            <a:ext cx="318516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dirty="0">
                <a:solidFill>
                  <a:prstClr val="white"/>
                </a:solidFill>
                <a:effectLst>
                  <a:outerShdw blurRad="38100" dist="38100" dir="2700000" algn="tl">
                    <a:srgbClr val="000000">
                      <a:alpha val="43137"/>
                    </a:srgbClr>
                  </a:outerShdw>
                </a:effectLst>
                <a:latin typeface="Geometr706 BlkCn BT" panose="020B0706030503030204" pitchFamily="34" charset="0"/>
                <a:ea typeface="等线" panose="02010600030101010101" pitchFamily="2" charset="-122"/>
              </a:rPr>
              <a:t>Thanks</a:t>
            </a:r>
            <a:endParaRPr kumimoji="0" lang="zh-CN" altLang="en-US" sz="4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eometr706 BlkCn BT" panose="020B0706030503030204" pitchFamily="34" charset="0"/>
              <a:ea typeface="等线" panose="02010600030101010101" pitchFamily="2" charset="-122"/>
              <a:cs typeface="+mn-cs"/>
            </a:endParaRPr>
          </a:p>
        </p:txBody>
      </p:sp>
    </p:spTree>
    <p:extLst>
      <p:ext uri="{BB962C8B-B14F-4D97-AF65-F5344CB8AC3E}">
        <p14:creationId xmlns:p14="http://schemas.microsoft.com/office/powerpoint/2010/main" val="1458749351"/>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par>
                                <p:cTn id="23" presetID="3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90"/>
                                          </p:val>
                                        </p:tav>
                                        <p:tav tm="100000">
                                          <p:val>
                                            <p:fltVal val="0"/>
                                          </p:val>
                                        </p:tav>
                                      </p:tavLst>
                                    </p:anim>
                                    <p:animEffect transition="in" filter="fade">
                                      <p:cBhvr>
                                        <p:cTn id="28" dur="1000"/>
                                        <p:tgtEl>
                                          <p:spTgt spid="14"/>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000" fill="hold"/>
                                        <p:tgtEl>
                                          <p:spTgt spid="22"/>
                                        </p:tgtEl>
                                        <p:attrNameLst>
                                          <p:attrName>ppt_w</p:attrName>
                                        </p:attrNameLst>
                                      </p:cBhvr>
                                      <p:tavLst>
                                        <p:tav tm="0">
                                          <p:val>
                                            <p:fltVal val="0"/>
                                          </p:val>
                                        </p:tav>
                                        <p:tav tm="100000">
                                          <p:val>
                                            <p:strVal val="#ppt_w"/>
                                          </p:val>
                                        </p:tav>
                                      </p:tavLst>
                                    </p:anim>
                                    <p:anim calcmode="lin" valueType="num">
                                      <p:cBhvr>
                                        <p:cTn id="39" dur="1000" fill="hold"/>
                                        <p:tgtEl>
                                          <p:spTgt spid="22"/>
                                        </p:tgtEl>
                                        <p:attrNameLst>
                                          <p:attrName>ppt_h</p:attrName>
                                        </p:attrNameLst>
                                      </p:cBhvr>
                                      <p:tavLst>
                                        <p:tav tm="0">
                                          <p:val>
                                            <p:fltVal val="0"/>
                                          </p:val>
                                        </p:tav>
                                        <p:tav tm="100000">
                                          <p:val>
                                            <p:strVal val="#ppt_h"/>
                                          </p:val>
                                        </p:tav>
                                      </p:tavLst>
                                    </p:anim>
                                    <p:anim calcmode="lin" valueType="num">
                                      <p:cBhvr>
                                        <p:cTn id="40" dur="1000" fill="hold"/>
                                        <p:tgtEl>
                                          <p:spTgt spid="22"/>
                                        </p:tgtEl>
                                        <p:attrNameLst>
                                          <p:attrName>style.rotation</p:attrName>
                                        </p:attrNameLst>
                                      </p:cBhvr>
                                      <p:tavLst>
                                        <p:tav tm="0">
                                          <p:val>
                                            <p:fltVal val="90"/>
                                          </p:val>
                                        </p:tav>
                                        <p:tav tm="100000">
                                          <p:val>
                                            <p:fltVal val="0"/>
                                          </p:val>
                                        </p:tav>
                                      </p:tavLst>
                                    </p:anim>
                                    <p:animEffect transition="in" filter="fade">
                                      <p:cBhvr>
                                        <p:cTn id="41" dur="1000"/>
                                        <p:tgtEl>
                                          <p:spTgt spid="22"/>
                                        </p:tgtEl>
                                      </p:cBhvr>
                                    </p:animEffect>
                                  </p:childTnLst>
                                </p:cTn>
                              </p:par>
                              <p:par>
                                <p:cTn id="42" presetID="31"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ppt_w</p:attrName>
                                        </p:attrNameLst>
                                      </p:cBhvr>
                                      <p:tavLst>
                                        <p:tav tm="0">
                                          <p:val>
                                            <p:fltVal val="0"/>
                                          </p:val>
                                        </p:tav>
                                        <p:tav tm="100000">
                                          <p:val>
                                            <p:strVal val="#ppt_w"/>
                                          </p:val>
                                        </p:tav>
                                      </p:tavLst>
                                    </p:anim>
                                    <p:anim calcmode="lin" valueType="num">
                                      <p:cBhvr>
                                        <p:cTn id="45" dur="1000" fill="hold"/>
                                        <p:tgtEl>
                                          <p:spTgt spid="8"/>
                                        </p:tgtEl>
                                        <p:attrNameLst>
                                          <p:attrName>ppt_h</p:attrName>
                                        </p:attrNameLst>
                                      </p:cBhvr>
                                      <p:tavLst>
                                        <p:tav tm="0">
                                          <p:val>
                                            <p:fltVal val="0"/>
                                          </p:val>
                                        </p:tav>
                                        <p:tav tm="100000">
                                          <p:val>
                                            <p:strVal val="#ppt_h"/>
                                          </p:val>
                                        </p:tav>
                                      </p:tavLst>
                                    </p:anim>
                                    <p:anim calcmode="lin" valueType="num">
                                      <p:cBhvr>
                                        <p:cTn id="46" dur="1000" fill="hold"/>
                                        <p:tgtEl>
                                          <p:spTgt spid="8"/>
                                        </p:tgtEl>
                                        <p:attrNameLst>
                                          <p:attrName>style.rotation</p:attrName>
                                        </p:attrNameLst>
                                      </p:cBhvr>
                                      <p:tavLst>
                                        <p:tav tm="0">
                                          <p:val>
                                            <p:fltVal val="90"/>
                                          </p:val>
                                        </p:tav>
                                        <p:tav tm="100000">
                                          <p:val>
                                            <p:fltVal val="0"/>
                                          </p:val>
                                        </p:tav>
                                      </p:tavLst>
                                    </p:anim>
                                    <p:animEffect transition="in" filter="fade">
                                      <p:cBhvr>
                                        <p:cTn id="47" dur="1000"/>
                                        <p:tgtEl>
                                          <p:spTgt spid="8"/>
                                        </p:tgtEl>
                                      </p:cBhvr>
                                    </p:animEffect>
                                  </p:childTnLst>
                                </p:cTn>
                              </p:par>
                            </p:childTnLst>
                          </p:cTn>
                        </p:par>
                        <p:par>
                          <p:cTn id="48" fill="hold">
                            <p:stCondLst>
                              <p:cond delay="3000"/>
                            </p:stCondLst>
                            <p:childTnLst>
                              <p:par>
                                <p:cTn id="49" presetID="14" presetClass="entr" presetSubtype="1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randombar(horizontal)">
                                      <p:cBhvr>
                                        <p:cTn id="51" dur="500"/>
                                        <p:tgtEl>
                                          <p:spTgt spid="26"/>
                                        </p:tgtEl>
                                      </p:cBhvr>
                                    </p:animEffect>
                                  </p:childTnLst>
                                </p:cTn>
                              </p:par>
                            </p:childTnLst>
                          </p:cTn>
                        </p:par>
                        <p:par>
                          <p:cTn id="52" fill="hold">
                            <p:stCondLst>
                              <p:cond delay="3500"/>
                            </p:stCondLst>
                            <p:childTnLst>
                              <p:par>
                                <p:cTn id="53" presetID="42"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31" presetClass="entr" presetSubtype="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1000" fill="hold"/>
                                        <p:tgtEl>
                                          <p:spTgt spid="24"/>
                                        </p:tgtEl>
                                        <p:attrNameLst>
                                          <p:attrName>ppt_w</p:attrName>
                                        </p:attrNameLst>
                                      </p:cBhvr>
                                      <p:tavLst>
                                        <p:tav tm="0">
                                          <p:val>
                                            <p:fltVal val="0"/>
                                          </p:val>
                                        </p:tav>
                                        <p:tav tm="100000">
                                          <p:val>
                                            <p:strVal val="#ppt_w"/>
                                          </p:val>
                                        </p:tav>
                                      </p:tavLst>
                                    </p:anim>
                                    <p:anim calcmode="lin" valueType="num">
                                      <p:cBhvr>
                                        <p:cTn id="62" dur="1000" fill="hold"/>
                                        <p:tgtEl>
                                          <p:spTgt spid="24"/>
                                        </p:tgtEl>
                                        <p:attrNameLst>
                                          <p:attrName>ppt_h</p:attrName>
                                        </p:attrNameLst>
                                      </p:cBhvr>
                                      <p:tavLst>
                                        <p:tav tm="0">
                                          <p:val>
                                            <p:fltVal val="0"/>
                                          </p:val>
                                        </p:tav>
                                        <p:tav tm="100000">
                                          <p:val>
                                            <p:strVal val="#ppt_h"/>
                                          </p:val>
                                        </p:tav>
                                      </p:tavLst>
                                    </p:anim>
                                    <p:anim calcmode="lin" valueType="num">
                                      <p:cBhvr>
                                        <p:cTn id="63" dur="1000" fill="hold"/>
                                        <p:tgtEl>
                                          <p:spTgt spid="24"/>
                                        </p:tgtEl>
                                        <p:attrNameLst>
                                          <p:attrName>style.rotation</p:attrName>
                                        </p:attrNameLst>
                                      </p:cBhvr>
                                      <p:tavLst>
                                        <p:tav tm="0">
                                          <p:val>
                                            <p:fltVal val="90"/>
                                          </p:val>
                                        </p:tav>
                                        <p:tav tm="100000">
                                          <p:val>
                                            <p:fltVal val="0"/>
                                          </p:val>
                                        </p:tav>
                                      </p:tavLst>
                                    </p:anim>
                                    <p:animEffect transition="in" filter="fade">
                                      <p:cBhvr>
                                        <p:cTn id="6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8564"/>
            <a:ext cx="3816353" cy="645160"/>
          </a:xfrm>
          <a:prstGeom prst="rect">
            <a:avLst/>
          </a:prstGeom>
          <a:noFill/>
        </p:spPr>
        <p:txBody>
          <a:bodyPr wrap="square" rtlCol="0" anchor="ctr" anchorCtr="0">
            <a:spAutoFit/>
          </a:bodyPr>
          <a:lstStyle/>
          <a:p>
            <a:pPr>
              <a:spcBef>
                <a:spcPct val="0"/>
              </a:spcBef>
            </a:pPr>
            <a:r>
              <a:rPr lang="zh-CN" altLang="en-US" sz="3600" b="1" dirty="0">
                <a:solidFill>
                  <a:schemeClr val="tx1">
                    <a:lumMod val="85000"/>
                    <a:lumOff val="15000"/>
                  </a:schemeClr>
                </a:solidFill>
                <a:cs typeface="+mn-lt"/>
              </a:rPr>
              <a:t>目录</a:t>
            </a:r>
          </a:p>
        </p:txBody>
      </p:sp>
      <p:grpSp>
        <p:nvGrpSpPr>
          <p:cNvPr id="2" name="组合 1"/>
          <p:cNvGrpSpPr/>
          <p:nvPr/>
        </p:nvGrpSpPr>
        <p:grpSpPr>
          <a:xfrm>
            <a:off x="1205354" y="1783905"/>
            <a:ext cx="1592226" cy="2277986"/>
            <a:chOff x="1083229" y="2454948"/>
            <a:chExt cx="1924051" cy="2752725"/>
          </a:xfrm>
          <a:solidFill>
            <a:srgbClr val="E19520"/>
          </a:solidFill>
        </p:grpSpPr>
        <p:sp>
          <p:nvSpPr>
            <p:cNvPr id="7" name="Freeform 11"/>
            <p:cNvSpPr/>
            <p:nvPr/>
          </p:nvSpPr>
          <p:spPr bwMode="auto">
            <a:xfrm>
              <a:off x="1521379"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8" name="Freeform 12"/>
            <p:cNvSpPr/>
            <p:nvPr/>
          </p:nvSpPr>
          <p:spPr bwMode="auto">
            <a:xfrm>
              <a:off x="1083229"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3" name="Freeform 13"/>
            <p:cNvSpPr/>
            <p:nvPr/>
          </p:nvSpPr>
          <p:spPr bwMode="auto">
            <a:xfrm>
              <a:off x="2129392"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11" name="任意多边形 10"/>
            <p:cNvSpPr/>
            <p:nvPr/>
          </p:nvSpPr>
          <p:spPr bwMode="auto">
            <a:xfrm>
              <a:off x="1370567" y="3851948"/>
              <a:ext cx="1358900" cy="1355725"/>
            </a:xfrm>
            <a:custGeom>
              <a:avLst/>
              <a:gdLst>
                <a:gd name="connsiteX0" fmla="*/ 637447 w 1358900"/>
                <a:gd name="connsiteY0" fmla="*/ 104775 h 1355725"/>
                <a:gd name="connsiteX1" fmla="*/ 618579 w 1358900"/>
                <a:gd name="connsiteY1" fmla="*/ 108545 h 1355725"/>
                <a:gd name="connsiteX2" fmla="*/ 297826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3 w 1358900"/>
                <a:gd name="connsiteY30" fmla="*/ 173232 h 1355725"/>
                <a:gd name="connsiteX31" fmla="*/ 607730 w 1358900"/>
                <a:gd name="connsiteY31" fmla="*/ 3766 h 1355725"/>
                <a:gd name="connsiteX32" fmla="*/ 634153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6" y="248047"/>
                  </a:cubicBezTo>
                  <a:cubicBezTo>
                    <a:pt x="290278"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6" y="1250950"/>
                    <a:pt x="1252538" y="994569"/>
                    <a:pt x="1252538" y="677863"/>
                  </a:cubicBezTo>
                  <a:cubicBezTo>
                    <a:pt x="1252538" y="519510"/>
                    <a:pt x="1188388" y="380008"/>
                    <a:pt x="1086501" y="274439"/>
                  </a:cubicBezTo>
                  <a:cubicBezTo>
                    <a:pt x="1082728" y="270669"/>
                    <a:pt x="1078954" y="266899"/>
                    <a:pt x="1071407" y="259358"/>
                  </a:cubicBezTo>
                  <a:cubicBezTo>
                    <a:pt x="1067633" y="255588"/>
                    <a:pt x="1060086" y="251817"/>
                    <a:pt x="1056313" y="248047"/>
                  </a:cubicBezTo>
                  <a:cubicBezTo>
                    <a:pt x="969521" y="168870"/>
                    <a:pt x="856314" y="119856"/>
                    <a:pt x="731786" y="104775"/>
                  </a:cubicBezTo>
                  <a:cubicBezTo>
                    <a:pt x="728012" y="104775"/>
                    <a:pt x="720465" y="104775"/>
                    <a:pt x="712918" y="104775"/>
                  </a:cubicBezTo>
                  <a:cubicBezTo>
                    <a:pt x="705371" y="104775"/>
                    <a:pt x="697824" y="104775"/>
                    <a:pt x="690277" y="104775"/>
                  </a:cubicBezTo>
                  <a:cubicBezTo>
                    <a:pt x="686503" y="104775"/>
                    <a:pt x="682729"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8" y="0"/>
                    <a:pt x="709648" y="0"/>
                    <a:pt x="720972" y="0"/>
                  </a:cubicBezTo>
                  <a:cubicBezTo>
                    <a:pt x="728522" y="3766"/>
                    <a:pt x="736071" y="3766"/>
                    <a:pt x="743620" y="3766"/>
                  </a:cubicBezTo>
                  <a:cubicBezTo>
                    <a:pt x="890835" y="15064"/>
                    <a:pt x="1022950" y="75318"/>
                    <a:pt x="1124867" y="169466"/>
                  </a:cubicBezTo>
                  <a:cubicBezTo>
                    <a:pt x="1132417" y="173232"/>
                    <a:pt x="1139966" y="180763"/>
                    <a:pt x="1143741" y="184529"/>
                  </a:cubicBezTo>
                  <a:cubicBezTo>
                    <a:pt x="1151290" y="192061"/>
                    <a:pt x="1155065" y="195827"/>
                    <a:pt x="1162615" y="203359"/>
                  </a:cubicBezTo>
                  <a:cubicBezTo>
                    <a:pt x="1283406" y="323868"/>
                    <a:pt x="1358900" y="493333"/>
                    <a:pt x="1358900" y="677863"/>
                  </a:cubicBezTo>
                  <a:cubicBezTo>
                    <a:pt x="1358900" y="1054453"/>
                    <a:pt x="1053148"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3" y="173232"/>
                  </a:cubicBezTo>
                  <a:cubicBezTo>
                    <a:pt x="332176" y="79084"/>
                    <a:pt x="464291" y="18830"/>
                    <a:pt x="607730" y="3766"/>
                  </a:cubicBezTo>
                  <a:cubicBezTo>
                    <a:pt x="615280" y="3766"/>
                    <a:pt x="622829" y="3766"/>
                    <a:pt x="634153" y="3766"/>
                  </a:cubicBezTo>
                  <a:cubicBezTo>
                    <a:pt x="641703" y="0"/>
                    <a:pt x="649252" y="0"/>
                    <a:pt x="656802"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14" name="矩形 13"/>
            <p:cNvSpPr/>
            <p:nvPr/>
          </p:nvSpPr>
          <p:spPr>
            <a:xfrm>
              <a:off x="1583506" y="4110728"/>
              <a:ext cx="928258" cy="646331"/>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black">
                      <a:lumMod val="75000"/>
                      <a:lumOff val="25000"/>
                    </a:prstClr>
                  </a:solidFill>
                  <a:effectLst/>
                  <a:uLnTx/>
                  <a:uFillTx/>
                  <a:ea typeface="等线" panose="02010600030101010101" pitchFamily="2" charset="-122"/>
                  <a:cs typeface="+mn-lt"/>
                  <a:sym typeface="+mn-lt"/>
                </a:rPr>
                <a:t>01</a:t>
              </a:r>
            </a:p>
          </p:txBody>
        </p:sp>
      </p:grpSp>
      <p:grpSp>
        <p:nvGrpSpPr>
          <p:cNvPr id="15" name="组合 14"/>
          <p:cNvGrpSpPr/>
          <p:nvPr/>
        </p:nvGrpSpPr>
        <p:grpSpPr>
          <a:xfrm>
            <a:off x="3902869" y="1783905"/>
            <a:ext cx="1592226" cy="2277986"/>
            <a:chOff x="3780744" y="2454948"/>
            <a:chExt cx="1924051" cy="2752725"/>
          </a:xfrm>
          <a:solidFill>
            <a:srgbClr val="4D8689"/>
          </a:solidFill>
        </p:grpSpPr>
        <p:sp>
          <p:nvSpPr>
            <p:cNvPr id="16" name="Freeform 11"/>
            <p:cNvSpPr/>
            <p:nvPr/>
          </p:nvSpPr>
          <p:spPr bwMode="auto">
            <a:xfrm>
              <a:off x="4218894"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17" name="Freeform 12"/>
            <p:cNvSpPr/>
            <p:nvPr/>
          </p:nvSpPr>
          <p:spPr bwMode="auto">
            <a:xfrm>
              <a:off x="3780744"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18" name="Freeform 13"/>
            <p:cNvSpPr/>
            <p:nvPr/>
          </p:nvSpPr>
          <p:spPr bwMode="auto">
            <a:xfrm>
              <a:off x="4826907"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19" name="任意多边形 18"/>
            <p:cNvSpPr/>
            <p:nvPr/>
          </p:nvSpPr>
          <p:spPr bwMode="auto">
            <a:xfrm>
              <a:off x="4068082" y="3851948"/>
              <a:ext cx="1358900" cy="1355725"/>
            </a:xfrm>
            <a:custGeom>
              <a:avLst/>
              <a:gdLst>
                <a:gd name="connsiteX0" fmla="*/ 637447 w 1358900"/>
                <a:gd name="connsiteY0" fmla="*/ 104775 h 1355725"/>
                <a:gd name="connsiteX1" fmla="*/ 618579 w 1358900"/>
                <a:gd name="connsiteY1" fmla="*/ 108545 h 1355725"/>
                <a:gd name="connsiteX2" fmla="*/ 297826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4 w 1358900"/>
                <a:gd name="connsiteY30" fmla="*/ 173232 h 1355725"/>
                <a:gd name="connsiteX31" fmla="*/ 607730 w 1358900"/>
                <a:gd name="connsiteY31" fmla="*/ 3766 h 1355725"/>
                <a:gd name="connsiteX32" fmla="*/ 634154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6" y="248047"/>
                  </a:cubicBezTo>
                  <a:cubicBezTo>
                    <a:pt x="290279"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6" y="1250950"/>
                    <a:pt x="1252538" y="994569"/>
                    <a:pt x="1252538" y="677863"/>
                  </a:cubicBezTo>
                  <a:cubicBezTo>
                    <a:pt x="1252538" y="519510"/>
                    <a:pt x="1188388" y="380008"/>
                    <a:pt x="1086501" y="274439"/>
                  </a:cubicBezTo>
                  <a:cubicBezTo>
                    <a:pt x="1082728" y="270669"/>
                    <a:pt x="1078954" y="266899"/>
                    <a:pt x="1071407" y="259358"/>
                  </a:cubicBezTo>
                  <a:cubicBezTo>
                    <a:pt x="1067633" y="255588"/>
                    <a:pt x="1060086" y="251817"/>
                    <a:pt x="1056313" y="248047"/>
                  </a:cubicBezTo>
                  <a:cubicBezTo>
                    <a:pt x="969521" y="168870"/>
                    <a:pt x="856314" y="119856"/>
                    <a:pt x="731786" y="104775"/>
                  </a:cubicBezTo>
                  <a:cubicBezTo>
                    <a:pt x="728012" y="104775"/>
                    <a:pt x="720465" y="104775"/>
                    <a:pt x="712918" y="104775"/>
                  </a:cubicBezTo>
                  <a:cubicBezTo>
                    <a:pt x="705371" y="104775"/>
                    <a:pt x="697824" y="104775"/>
                    <a:pt x="690277" y="104775"/>
                  </a:cubicBezTo>
                  <a:cubicBezTo>
                    <a:pt x="686503" y="104775"/>
                    <a:pt x="682730"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9" y="0"/>
                    <a:pt x="709648" y="0"/>
                    <a:pt x="720972" y="0"/>
                  </a:cubicBezTo>
                  <a:cubicBezTo>
                    <a:pt x="728522" y="3766"/>
                    <a:pt x="736071" y="3766"/>
                    <a:pt x="743620" y="3766"/>
                  </a:cubicBezTo>
                  <a:cubicBezTo>
                    <a:pt x="890835" y="15064"/>
                    <a:pt x="1022950" y="75318"/>
                    <a:pt x="1124867" y="169466"/>
                  </a:cubicBezTo>
                  <a:cubicBezTo>
                    <a:pt x="1132417" y="173232"/>
                    <a:pt x="1139966" y="180763"/>
                    <a:pt x="1143741" y="184529"/>
                  </a:cubicBezTo>
                  <a:cubicBezTo>
                    <a:pt x="1151290" y="192061"/>
                    <a:pt x="1155065" y="195827"/>
                    <a:pt x="1162615" y="203359"/>
                  </a:cubicBezTo>
                  <a:cubicBezTo>
                    <a:pt x="1283406" y="323868"/>
                    <a:pt x="1358900" y="493333"/>
                    <a:pt x="1358900" y="677863"/>
                  </a:cubicBezTo>
                  <a:cubicBezTo>
                    <a:pt x="1358900" y="1054453"/>
                    <a:pt x="1053148"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4" y="173232"/>
                  </a:cubicBezTo>
                  <a:cubicBezTo>
                    <a:pt x="332176" y="79084"/>
                    <a:pt x="464291" y="18830"/>
                    <a:pt x="607730" y="3766"/>
                  </a:cubicBezTo>
                  <a:cubicBezTo>
                    <a:pt x="615280" y="3766"/>
                    <a:pt x="622829" y="3766"/>
                    <a:pt x="634154" y="3766"/>
                  </a:cubicBezTo>
                  <a:cubicBezTo>
                    <a:pt x="641703" y="0"/>
                    <a:pt x="649252" y="0"/>
                    <a:pt x="656802"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20" name="矩形 19"/>
            <p:cNvSpPr/>
            <p:nvPr/>
          </p:nvSpPr>
          <p:spPr>
            <a:xfrm>
              <a:off x="4274964" y="4085446"/>
              <a:ext cx="940372" cy="781028"/>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black">
                      <a:lumMod val="75000"/>
                      <a:lumOff val="25000"/>
                    </a:prstClr>
                  </a:solidFill>
                  <a:effectLst/>
                  <a:uLnTx/>
                  <a:uFillTx/>
                  <a:ea typeface="等线" panose="02010600030101010101" pitchFamily="2" charset="-122"/>
                  <a:cs typeface="+mn-lt"/>
                  <a:sym typeface="+mn-lt"/>
                </a:rPr>
                <a:t>02</a:t>
              </a:r>
            </a:p>
          </p:txBody>
        </p:sp>
      </p:grpSp>
      <p:grpSp>
        <p:nvGrpSpPr>
          <p:cNvPr id="21" name="组合 20"/>
          <p:cNvGrpSpPr/>
          <p:nvPr/>
        </p:nvGrpSpPr>
        <p:grpSpPr>
          <a:xfrm>
            <a:off x="6609909" y="1783905"/>
            <a:ext cx="1592226" cy="2277986"/>
            <a:chOff x="6487784" y="2454948"/>
            <a:chExt cx="1924051" cy="2752725"/>
          </a:xfrm>
          <a:solidFill>
            <a:srgbClr val="E19520"/>
          </a:solidFill>
        </p:grpSpPr>
        <p:sp>
          <p:nvSpPr>
            <p:cNvPr id="22" name="Freeform 11"/>
            <p:cNvSpPr/>
            <p:nvPr/>
          </p:nvSpPr>
          <p:spPr bwMode="auto">
            <a:xfrm>
              <a:off x="6925934"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23" name="Freeform 12"/>
            <p:cNvSpPr/>
            <p:nvPr/>
          </p:nvSpPr>
          <p:spPr bwMode="auto">
            <a:xfrm>
              <a:off x="6487784"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24" name="Freeform 13"/>
            <p:cNvSpPr/>
            <p:nvPr/>
          </p:nvSpPr>
          <p:spPr bwMode="auto">
            <a:xfrm>
              <a:off x="7533947"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25" name="任意多边形 24"/>
            <p:cNvSpPr/>
            <p:nvPr/>
          </p:nvSpPr>
          <p:spPr bwMode="auto">
            <a:xfrm>
              <a:off x="6775122" y="3851948"/>
              <a:ext cx="1358900" cy="1355725"/>
            </a:xfrm>
            <a:custGeom>
              <a:avLst/>
              <a:gdLst>
                <a:gd name="connsiteX0" fmla="*/ 637447 w 1358900"/>
                <a:gd name="connsiteY0" fmla="*/ 104775 h 1355725"/>
                <a:gd name="connsiteX1" fmla="*/ 618579 w 1358900"/>
                <a:gd name="connsiteY1" fmla="*/ 108545 h 1355725"/>
                <a:gd name="connsiteX2" fmla="*/ 297826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4 w 1358900"/>
                <a:gd name="connsiteY30" fmla="*/ 173232 h 1355725"/>
                <a:gd name="connsiteX31" fmla="*/ 607730 w 1358900"/>
                <a:gd name="connsiteY31" fmla="*/ 3766 h 1355725"/>
                <a:gd name="connsiteX32" fmla="*/ 634154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6" y="248047"/>
                  </a:cubicBezTo>
                  <a:cubicBezTo>
                    <a:pt x="290279"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6" y="1250950"/>
                    <a:pt x="1252538" y="994569"/>
                    <a:pt x="1252538" y="677863"/>
                  </a:cubicBezTo>
                  <a:cubicBezTo>
                    <a:pt x="1252538" y="519510"/>
                    <a:pt x="1188388" y="380008"/>
                    <a:pt x="1086501" y="274439"/>
                  </a:cubicBezTo>
                  <a:cubicBezTo>
                    <a:pt x="1082728" y="270669"/>
                    <a:pt x="1078954" y="266899"/>
                    <a:pt x="1071407" y="259358"/>
                  </a:cubicBezTo>
                  <a:cubicBezTo>
                    <a:pt x="1067633" y="255588"/>
                    <a:pt x="1060086" y="251817"/>
                    <a:pt x="1056313" y="248047"/>
                  </a:cubicBezTo>
                  <a:cubicBezTo>
                    <a:pt x="969521" y="168870"/>
                    <a:pt x="856314" y="119856"/>
                    <a:pt x="731786" y="104775"/>
                  </a:cubicBezTo>
                  <a:cubicBezTo>
                    <a:pt x="728012" y="104775"/>
                    <a:pt x="720465" y="104775"/>
                    <a:pt x="712918" y="104775"/>
                  </a:cubicBezTo>
                  <a:cubicBezTo>
                    <a:pt x="705371" y="104775"/>
                    <a:pt x="697824" y="104775"/>
                    <a:pt x="690277" y="104775"/>
                  </a:cubicBezTo>
                  <a:cubicBezTo>
                    <a:pt x="686503" y="104775"/>
                    <a:pt x="682730"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9" y="0"/>
                    <a:pt x="709648" y="0"/>
                    <a:pt x="720972" y="0"/>
                  </a:cubicBezTo>
                  <a:cubicBezTo>
                    <a:pt x="728522" y="3766"/>
                    <a:pt x="736071" y="3766"/>
                    <a:pt x="743620" y="3766"/>
                  </a:cubicBezTo>
                  <a:cubicBezTo>
                    <a:pt x="890835" y="15064"/>
                    <a:pt x="1022950" y="75318"/>
                    <a:pt x="1124867" y="169466"/>
                  </a:cubicBezTo>
                  <a:cubicBezTo>
                    <a:pt x="1132417" y="173232"/>
                    <a:pt x="1139966" y="180763"/>
                    <a:pt x="1143741" y="184529"/>
                  </a:cubicBezTo>
                  <a:cubicBezTo>
                    <a:pt x="1151290" y="192061"/>
                    <a:pt x="1155065" y="195827"/>
                    <a:pt x="1162615" y="203359"/>
                  </a:cubicBezTo>
                  <a:cubicBezTo>
                    <a:pt x="1283406" y="323868"/>
                    <a:pt x="1358900" y="493333"/>
                    <a:pt x="1358900" y="677863"/>
                  </a:cubicBezTo>
                  <a:cubicBezTo>
                    <a:pt x="1358900" y="1054453"/>
                    <a:pt x="1053148"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4" y="173232"/>
                  </a:cubicBezTo>
                  <a:cubicBezTo>
                    <a:pt x="332176" y="79084"/>
                    <a:pt x="464291" y="18830"/>
                    <a:pt x="607730" y="3766"/>
                  </a:cubicBezTo>
                  <a:cubicBezTo>
                    <a:pt x="615280" y="3766"/>
                    <a:pt x="622829" y="3766"/>
                    <a:pt x="634154" y="3766"/>
                  </a:cubicBezTo>
                  <a:cubicBezTo>
                    <a:pt x="641703" y="0"/>
                    <a:pt x="649252" y="0"/>
                    <a:pt x="656802"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26" name="矩形 25"/>
            <p:cNvSpPr/>
            <p:nvPr/>
          </p:nvSpPr>
          <p:spPr>
            <a:xfrm>
              <a:off x="7048528" y="4105935"/>
              <a:ext cx="880946" cy="646331"/>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black">
                      <a:lumMod val="75000"/>
                      <a:lumOff val="25000"/>
                    </a:prstClr>
                  </a:solidFill>
                  <a:effectLst/>
                  <a:uLnTx/>
                  <a:uFillTx/>
                  <a:ea typeface="等线" panose="02010600030101010101" pitchFamily="2" charset="-122"/>
                  <a:cs typeface="+mn-lt"/>
                  <a:sym typeface="+mn-lt"/>
                </a:rPr>
                <a:t>03</a:t>
              </a:r>
            </a:p>
          </p:txBody>
        </p:sp>
      </p:grpSp>
      <p:grpSp>
        <p:nvGrpSpPr>
          <p:cNvPr id="27" name="组合 26"/>
          <p:cNvGrpSpPr/>
          <p:nvPr/>
        </p:nvGrpSpPr>
        <p:grpSpPr>
          <a:xfrm>
            <a:off x="9326474" y="1783905"/>
            <a:ext cx="1592226" cy="2277986"/>
            <a:chOff x="9185299" y="2454948"/>
            <a:chExt cx="1924051" cy="2752725"/>
          </a:xfrm>
          <a:solidFill>
            <a:srgbClr val="4D8689"/>
          </a:solidFill>
        </p:grpSpPr>
        <p:sp>
          <p:nvSpPr>
            <p:cNvPr id="28" name="Freeform 11"/>
            <p:cNvSpPr/>
            <p:nvPr/>
          </p:nvSpPr>
          <p:spPr bwMode="auto">
            <a:xfrm>
              <a:off x="9623449" y="2454948"/>
              <a:ext cx="1052513" cy="384175"/>
            </a:xfrm>
            <a:custGeom>
              <a:avLst/>
              <a:gdLst>
                <a:gd name="T0" fmla="*/ 88 w 663"/>
                <a:gd name="T1" fmla="*/ 242 h 242"/>
                <a:gd name="T2" fmla="*/ 575 w 663"/>
                <a:gd name="T3" fmla="*/ 242 h 242"/>
                <a:gd name="T4" fmla="*/ 663 w 663"/>
                <a:gd name="T5" fmla="*/ 0 h 242"/>
                <a:gd name="T6" fmla="*/ 0 w 663"/>
                <a:gd name="T7" fmla="*/ 0 h 242"/>
                <a:gd name="T8" fmla="*/ 88 w 663"/>
                <a:gd name="T9" fmla="*/ 242 h 242"/>
              </a:gdLst>
              <a:ahLst/>
              <a:cxnLst>
                <a:cxn ang="0">
                  <a:pos x="T0" y="T1"/>
                </a:cxn>
                <a:cxn ang="0">
                  <a:pos x="T2" y="T3"/>
                </a:cxn>
                <a:cxn ang="0">
                  <a:pos x="T4" y="T5"/>
                </a:cxn>
                <a:cxn ang="0">
                  <a:pos x="T6" y="T7"/>
                </a:cxn>
                <a:cxn ang="0">
                  <a:pos x="T8" y="T9"/>
                </a:cxn>
              </a:cxnLst>
              <a:rect l="0" t="0" r="r" b="b"/>
              <a:pathLst>
                <a:path w="663" h="242">
                  <a:moveTo>
                    <a:pt x="88" y="242"/>
                  </a:moveTo>
                  <a:lnTo>
                    <a:pt x="575" y="242"/>
                  </a:lnTo>
                  <a:lnTo>
                    <a:pt x="663" y="0"/>
                  </a:lnTo>
                  <a:lnTo>
                    <a:pt x="0" y="0"/>
                  </a:lnTo>
                  <a:lnTo>
                    <a:pt x="88" y="24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29" name="Freeform 12"/>
            <p:cNvSpPr/>
            <p:nvPr/>
          </p:nvSpPr>
          <p:spPr bwMode="auto">
            <a:xfrm>
              <a:off x="9185299" y="2454948"/>
              <a:ext cx="879475" cy="1525588"/>
            </a:xfrm>
            <a:custGeom>
              <a:avLst/>
              <a:gdLst>
                <a:gd name="T0" fmla="*/ 0 w 233"/>
                <a:gd name="T1" fmla="*/ 102 h 405"/>
                <a:gd name="T2" fmla="*/ 131 w 233"/>
                <a:gd name="T3" fmla="*/ 405 h 405"/>
                <a:gd name="T4" fmla="*/ 233 w 233"/>
                <a:gd name="T5" fmla="*/ 360 h 405"/>
                <a:gd name="T6" fmla="*/ 139 w 233"/>
                <a:gd name="T7" fmla="*/ 102 h 405"/>
                <a:gd name="T8" fmla="*/ 102 w 233"/>
                <a:gd name="T9" fmla="*/ 0 h 405"/>
                <a:gd name="T10" fmla="*/ 0 w 233"/>
                <a:gd name="T11" fmla="*/ 102 h 405"/>
              </a:gdLst>
              <a:ahLst/>
              <a:cxnLst>
                <a:cxn ang="0">
                  <a:pos x="T0" y="T1"/>
                </a:cxn>
                <a:cxn ang="0">
                  <a:pos x="T2" y="T3"/>
                </a:cxn>
                <a:cxn ang="0">
                  <a:pos x="T4" y="T5"/>
                </a:cxn>
                <a:cxn ang="0">
                  <a:pos x="T6" y="T7"/>
                </a:cxn>
                <a:cxn ang="0">
                  <a:pos x="T8" y="T9"/>
                </a:cxn>
                <a:cxn ang="0">
                  <a:pos x="T10" y="T11"/>
                </a:cxn>
              </a:cxnLst>
              <a:rect l="0" t="0" r="r" b="b"/>
              <a:pathLst>
                <a:path w="233" h="405">
                  <a:moveTo>
                    <a:pt x="0" y="102"/>
                  </a:moveTo>
                  <a:cubicBezTo>
                    <a:pt x="131" y="405"/>
                    <a:pt x="131" y="405"/>
                    <a:pt x="131" y="405"/>
                  </a:cubicBezTo>
                  <a:cubicBezTo>
                    <a:pt x="159" y="381"/>
                    <a:pt x="194" y="365"/>
                    <a:pt x="233" y="360"/>
                  </a:cubicBezTo>
                  <a:cubicBezTo>
                    <a:pt x="139" y="102"/>
                    <a:pt x="139" y="102"/>
                    <a:pt x="139" y="102"/>
                  </a:cubicBezTo>
                  <a:cubicBezTo>
                    <a:pt x="102" y="0"/>
                    <a:pt x="102" y="0"/>
                    <a:pt x="102" y="0"/>
                  </a:cubicBezTo>
                  <a:lnTo>
                    <a:pt x="0" y="10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30" name="Freeform 13"/>
            <p:cNvSpPr/>
            <p:nvPr/>
          </p:nvSpPr>
          <p:spPr bwMode="auto">
            <a:xfrm>
              <a:off x="10231462" y="2454948"/>
              <a:ext cx="877888" cy="1520825"/>
            </a:xfrm>
            <a:custGeom>
              <a:avLst/>
              <a:gdLst>
                <a:gd name="T0" fmla="*/ 131 w 233"/>
                <a:gd name="T1" fmla="*/ 0 h 404"/>
                <a:gd name="T2" fmla="*/ 94 w 233"/>
                <a:gd name="T3" fmla="*/ 102 h 404"/>
                <a:gd name="T4" fmla="*/ 0 w 233"/>
                <a:gd name="T5" fmla="*/ 360 h 404"/>
                <a:gd name="T6" fmla="*/ 103 w 233"/>
                <a:gd name="T7" fmla="*/ 404 h 404"/>
                <a:gd name="T8" fmla="*/ 233 w 233"/>
                <a:gd name="T9" fmla="*/ 102 h 404"/>
                <a:gd name="T10" fmla="*/ 131 w 233"/>
                <a:gd name="T11" fmla="*/ 0 h 404"/>
              </a:gdLst>
              <a:ahLst/>
              <a:cxnLst>
                <a:cxn ang="0">
                  <a:pos x="T0" y="T1"/>
                </a:cxn>
                <a:cxn ang="0">
                  <a:pos x="T2" y="T3"/>
                </a:cxn>
                <a:cxn ang="0">
                  <a:pos x="T4" y="T5"/>
                </a:cxn>
                <a:cxn ang="0">
                  <a:pos x="T6" y="T7"/>
                </a:cxn>
                <a:cxn ang="0">
                  <a:pos x="T8" y="T9"/>
                </a:cxn>
                <a:cxn ang="0">
                  <a:pos x="T10" y="T11"/>
                </a:cxn>
              </a:cxnLst>
              <a:rect l="0" t="0" r="r" b="b"/>
              <a:pathLst>
                <a:path w="233" h="404">
                  <a:moveTo>
                    <a:pt x="131" y="0"/>
                  </a:moveTo>
                  <a:cubicBezTo>
                    <a:pt x="94" y="102"/>
                    <a:pt x="94" y="102"/>
                    <a:pt x="94" y="102"/>
                  </a:cubicBezTo>
                  <a:cubicBezTo>
                    <a:pt x="0" y="360"/>
                    <a:pt x="0" y="360"/>
                    <a:pt x="0" y="360"/>
                  </a:cubicBezTo>
                  <a:cubicBezTo>
                    <a:pt x="39" y="364"/>
                    <a:pt x="74" y="380"/>
                    <a:pt x="103" y="404"/>
                  </a:cubicBezTo>
                  <a:cubicBezTo>
                    <a:pt x="233" y="102"/>
                    <a:pt x="233" y="102"/>
                    <a:pt x="233" y="102"/>
                  </a:cubicBezTo>
                  <a:lnTo>
                    <a:pt x="131"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31" name="任意多边形 30"/>
            <p:cNvSpPr/>
            <p:nvPr/>
          </p:nvSpPr>
          <p:spPr bwMode="auto">
            <a:xfrm>
              <a:off x="9472637" y="3851948"/>
              <a:ext cx="1358900" cy="1355725"/>
            </a:xfrm>
            <a:custGeom>
              <a:avLst/>
              <a:gdLst>
                <a:gd name="connsiteX0" fmla="*/ 637447 w 1358900"/>
                <a:gd name="connsiteY0" fmla="*/ 104775 h 1355725"/>
                <a:gd name="connsiteX1" fmla="*/ 618579 w 1358900"/>
                <a:gd name="connsiteY1" fmla="*/ 108545 h 1355725"/>
                <a:gd name="connsiteX2" fmla="*/ 297825 w 1358900"/>
                <a:gd name="connsiteY2" fmla="*/ 248047 h 1355725"/>
                <a:gd name="connsiteX3" fmla="*/ 282731 w 1358900"/>
                <a:gd name="connsiteY3" fmla="*/ 263128 h 1355725"/>
                <a:gd name="connsiteX4" fmla="*/ 267637 w 1358900"/>
                <a:gd name="connsiteY4" fmla="*/ 278210 h 1355725"/>
                <a:gd name="connsiteX5" fmla="*/ 101600 w 1358900"/>
                <a:gd name="connsiteY5" fmla="*/ 677863 h 1355725"/>
                <a:gd name="connsiteX6" fmla="*/ 678956 w 1358900"/>
                <a:gd name="connsiteY6" fmla="*/ 1250950 h 1355725"/>
                <a:gd name="connsiteX7" fmla="*/ 1252538 w 1358900"/>
                <a:gd name="connsiteY7" fmla="*/ 677863 h 1355725"/>
                <a:gd name="connsiteX8" fmla="*/ 1086501 w 1358900"/>
                <a:gd name="connsiteY8" fmla="*/ 274439 h 1355725"/>
                <a:gd name="connsiteX9" fmla="*/ 1071407 w 1358900"/>
                <a:gd name="connsiteY9" fmla="*/ 259358 h 1355725"/>
                <a:gd name="connsiteX10" fmla="*/ 1056313 w 1358900"/>
                <a:gd name="connsiteY10" fmla="*/ 248047 h 1355725"/>
                <a:gd name="connsiteX11" fmla="*/ 731786 w 1358900"/>
                <a:gd name="connsiteY11" fmla="*/ 104775 h 1355725"/>
                <a:gd name="connsiteX12" fmla="*/ 712918 w 1358900"/>
                <a:gd name="connsiteY12" fmla="*/ 104775 h 1355725"/>
                <a:gd name="connsiteX13" fmla="*/ 690277 w 1358900"/>
                <a:gd name="connsiteY13" fmla="*/ 104775 h 1355725"/>
                <a:gd name="connsiteX14" fmla="*/ 678956 w 1358900"/>
                <a:gd name="connsiteY14" fmla="*/ 104775 h 1355725"/>
                <a:gd name="connsiteX15" fmla="*/ 660088 w 1358900"/>
                <a:gd name="connsiteY15" fmla="*/ 104775 h 1355725"/>
                <a:gd name="connsiteX16" fmla="*/ 637447 w 1358900"/>
                <a:gd name="connsiteY16" fmla="*/ 104775 h 1355725"/>
                <a:gd name="connsiteX17" fmla="*/ 656802 w 1358900"/>
                <a:gd name="connsiteY17" fmla="*/ 0 h 1355725"/>
                <a:gd name="connsiteX18" fmla="*/ 679450 w 1358900"/>
                <a:gd name="connsiteY18" fmla="*/ 0 h 1355725"/>
                <a:gd name="connsiteX19" fmla="*/ 694549 w 1358900"/>
                <a:gd name="connsiteY19" fmla="*/ 0 h 1355725"/>
                <a:gd name="connsiteX20" fmla="*/ 720972 w 1358900"/>
                <a:gd name="connsiteY20" fmla="*/ 0 h 1355725"/>
                <a:gd name="connsiteX21" fmla="*/ 743620 w 1358900"/>
                <a:gd name="connsiteY21" fmla="*/ 3766 h 1355725"/>
                <a:gd name="connsiteX22" fmla="*/ 1124867 w 1358900"/>
                <a:gd name="connsiteY22" fmla="*/ 169466 h 1355725"/>
                <a:gd name="connsiteX23" fmla="*/ 1143741 w 1358900"/>
                <a:gd name="connsiteY23" fmla="*/ 184529 h 1355725"/>
                <a:gd name="connsiteX24" fmla="*/ 1162615 w 1358900"/>
                <a:gd name="connsiteY24" fmla="*/ 203359 h 1355725"/>
                <a:gd name="connsiteX25" fmla="*/ 1358900 w 1358900"/>
                <a:gd name="connsiteY25" fmla="*/ 677863 h 1355725"/>
                <a:gd name="connsiteX26" fmla="*/ 679450 w 1358900"/>
                <a:gd name="connsiteY26" fmla="*/ 1355725 h 1355725"/>
                <a:gd name="connsiteX27" fmla="*/ 0 w 1358900"/>
                <a:gd name="connsiteY27" fmla="*/ 677863 h 1355725"/>
                <a:gd name="connsiteX28" fmla="*/ 192511 w 1358900"/>
                <a:gd name="connsiteY28" fmla="*/ 207125 h 1355725"/>
                <a:gd name="connsiteX29" fmla="*/ 207610 w 1358900"/>
                <a:gd name="connsiteY29" fmla="*/ 188295 h 1355725"/>
                <a:gd name="connsiteX30" fmla="*/ 226483 w 1358900"/>
                <a:gd name="connsiteY30" fmla="*/ 173232 h 1355725"/>
                <a:gd name="connsiteX31" fmla="*/ 607730 w 1358900"/>
                <a:gd name="connsiteY31" fmla="*/ 3766 h 1355725"/>
                <a:gd name="connsiteX32" fmla="*/ 634153 w 1358900"/>
                <a:gd name="connsiteY32" fmla="*/ 3766 h 1355725"/>
                <a:gd name="connsiteX33" fmla="*/ 656802 w 1358900"/>
                <a:gd name="connsiteY33" fmla="*/ 0 h 13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8900" h="1355725">
                  <a:moveTo>
                    <a:pt x="637447" y="104775"/>
                  </a:moveTo>
                  <a:cubicBezTo>
                    <a:pt x="633673" y="104775"/>
                    <a:pt x="626126" y="104775"/>
                    <a:pt x="618579" y="108545"/>
                  </a:cubicBezTo>
                  <a:cubicBezTo>
                    <a:pt x="494051" y="119856"/>
                    <a:pt x="384618" y="172641"/>
                    <a:pt x="297825" y="248047"/>
                  </a:cubicBezTo>
                  <a:cubicBezTo>
                    <a:pt x="290278" y="255588"/>
                    <a:pt x="286505" y="259358"/>
                    <a:pt x="282731" y="263128"/>
                  </a:cubicBezTo>
                  <a:cubicBezTo>
                    <a:pt x="275184" y="266899"/>
                    <a:pt x="271411" y="274439"/>
                    <a:pt x="267637" y="278210"/>
                  </a:cubicBezTo>
                  <a:cubicBezTo>
                    <a:pt x="165751" y="380008"/>
                    <a:pt x="101600" y="523280"/>
                    <a:pt x="101600" y="677863"/>
                  </a:cubicBezTo>
                  <a:cubicBezTo>
                    <a:pt x="101600" y="994569"/>
                    <a:pt x="361976" y="1250950"/>
                    <a:pt x="678956" y="1250950"/>
                  </a:cubicBezTo>
                  <a:cubicBezTo>
                    <a:pt x="995935" y="1250950"/>
                    <a:pt x="1252538" y="994569"/>
                    <a:pt x="1252538" y="677863"/>
                  </a:cubicBezTo>
                  <a:cubicBezTo>
                    <a:pt x="1252538" y="519510"/>
                    <a:pt x="1188387" y="380008"/>
                    <a:pt x="1086501" y="274439"/>
                  </a:cubicBezTo>
                  <a:cubicBezTo>
                    <a:pt x="1082727" y="270669"/>
                    <a:pt x="1078954" y="266899"/>
                    <a:pt x="1071407" y="259358"/>
                  </a:cubicBezTo>
                  <a:cubicBezTo>
                    <a:pt x="1067633" y="255588"/>
                    <a:pt x="1060086" y="251817"/>
                    <a:pt x="1056313" y="248047"/>
                  </a:cubicBezTo>
                  <a:cubicBezTo>
                    <a:pt x="969520" y="168870"/>
                    <a:pt x="856313" y="119856"/>
                    <a:pt x="731786" y="104775"/>
                  </a:cubicBezTo>
                  <a:cubicBezTo>
                    <a:pt x="728012" y="104775"/>
                    <a:pt x="720465" y="104775"/>
                    <a:pt x="712918" y="104775"/>
                  </a:cubicBezTo>
                  <a:cubicBezTo>
                    <a:pt x="705371" y="104775"/>
                    <a:pt x="697824" y="104775"/>
                    <a:pt x="690277" y="104775"/>
                  </a:cubicBezTo>
                  <a:cubicBezTo>
                    <a:pt x="686503" y="104775"/>
                    <a:pt x="682729" y="104775"/>
                    <a:pt x="678956" y="104775"/>
                  </a:cubicBezTo>
                  <a:cubicBezTo>
                    <a:pt x="671409" y="104775"/>
                    <a:pt x="667635" y="104775"/>
                    <a:pt x="660088" y="104775"/>
                  </a:cubicBezTo>
                  <a:cubicBezTo>
                    <a:pt x="652541" y="104775"/>
                    <a:pt x="644994" y="104775"/>
                    <a:pt x="637447" y="104775"/>
                  </a:cubicBezTo>
                  <a:close/>
                  <a:moveTo>
                    <a:pt x="656802" y="0"/>
                  </a:moveTo>
                  <a:cubicBezTo>
                    <a:pt x="664351" y="0"/>
                    <a:pt x="671901" y="0"/>
                    <a:pt x="679450" y="0"/>
                  </a:cubicBezTo>
                  <a:cubicBezTo>
                    <a:pt x="683225" y="0"/>
                    <a:pt x="690774" y="0"/>
                    <a:pt x="694549" y="0"/>
                  </a:cubicBezTo>
                  <a:cubicBezTo>
                    <a:pt x="702098" y="0"/>
                    <a:pt x="709648" y="0"/>
                    <a:pt x="720972" y="0"/>
                  </a:cubicBezTo>
                  <a:cubicBezTo>
                    <a:pt x="728521" y="3766"/>
                    <a:pt x="736071" y="3766"/>
                    <a:pt x="743620" y="3766"/>
                  </a:cubicBezTo>
                  <a:cubicBezTo>
                    <a:pt x="890834" y="15064"/>
                    <a:pt x="1022950" y="75318"/>
                    <a:pt x="1124867" y="169466"/>
                  </a:cubicBezTo>
                  <a:cubicBezTo>
                    <a:pt x="1132417" y="173232"/>
                    <a:pt x="1139966" y="180763"/>
                    <a:pt x="1143741" y="184529"/>
                  </a:cubicBezTo>
                  <a:cubicBezTo>
                    <a:pt x="1151290" y="192061"/>
                    <a:pt x="1155065" y="195827"/>
                    <a:pt x="1162615" y="203359"/>
                  </a:cubicBezTo>
                  <a:cubicBezTo>
                    <a:pt x="1283405" y="323868"/>
                    <a:pt x="1358900" y="493333"/>
                    <a:pt x="1358900" y="677863"/>
                  </a:cubicBezTo>
                  <a:cubicBezTo>
                    <a:pt x="1358900" y="1054453"/>
                    <a:pt x="1053147" y="1355725"/>
                    <a:pt x="679450" y="1355725"/>
                  </a:cubicBezTo>
                  <a:cubicBezTo>
                    <a:pt x="301978" y="1355725"/>
                    <a:pt x="0" y="1054453"/>
                    <a:pt x="0" y="677863"/>
                  </a:cubicBezTo>
                  <a:cubicBezTo>
                    <a:pt x="0" y="493333"/>
                    <a:pt x="71720" y="327634"/>
                    <a:pt x="192511" y="207125"/>
                  </a:cubicBezTo>
                  <a:cubicBezTo>
                    <a:pt x="196286" y="199593"/>
                    <a:pt x="203835" y="195827"/>
                    <a:pt x="207610" y="188295"/>
                  </a:cubicBezTo>
                  <a:cubicBezTo>
                    <a:pt x="215159" y="180763"/>
                    <a:pt x="222709" y="176998"/>
                    <a:pt x="226483" y="173232"/>
                  </a:cubicBezTo>
                  <a:cubicBezTo>
                    <a:pt x="332176" y="79084"/>
                    <a:pt x="464291" y="18830"/>
                    <a:pt x="607730" y="3766"/>
                  </a:cubicBezTo>
                  <a:cubicBezTo>
                    <a:pt x="615280" y="3766"/>
                    <a:pt x="622829" y="3766"/>
                    <a:pt x="634153" y="3766"/>
                  </a:cubicBezTo>
                  <a:cubicBezTo>
                    <a:pt x="641703" y="0"/>
                    <a:pt x="649252" y="0"/>
                    <a:pt x="656802"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ea typeface="等线" panose="02010600030101010101" pitchFamily="2" charset="-122"/>
                <a:cs typeface="+mn-lt"/>
                <a:sym typeface="+mn-lt"/>
              </a:endParaRPr>
            </a:p>
          </p:txBody>
        </p:sp>
        <p:sp>
          <p:nvSpPr>
            <p:cNvPr id="32" name="矩形 31"/>
            <p:cNvSpPr/>
            <p:nvPr/>
          </p:nvSpPr>
          <p:spPr>
            <a:xfrm>
              <a:off x="9725099" y="4105935"/>
              <a:ext cx="839550" cy="646331"/>
            </a:xfrm>
            <a:prstGeom prst="rect">
              <a:avLst/>
            </a:prstGeom>
            <a:noFill/>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black">
                      <a:lumMod val="75000"/>
                      <a:lumOff val="25000"/>
                    </a:prstClr>
                  </a:solidFill>
                  <a:effectLst/>
                  <a:uLnTx/>
                  <a:uFillTx/>
                  <a:ea typeface="等线" panose="02010600030101010101" pitchFamily="2" charset="-122"/>
                  <a:cs typeface="+mn-lt"/>
                  <a:sym typeface="+mn-lt"/>
                </a:rPr>
                <a:t>04</a:t>
              </a:r>
            </a:p>
          </p:txBody>
        </p:sp>
      </p:grpSp>
      <p:sp>
        <p:nvSpPr>
          <p:cNvPr id="36" name="TextBox 15"/>
          <p:cNvSpPr txBox="1"/>
          <p:nvPr/>
        </p:nvSpPr>
        <p:spPr>
          <a:xfrm>
            <a:off x="750390" y="4468707"/>
            <a:ext cx="2389097" cy="396947"/>
          </a:xfrm>
          <a:prstGeom prst="rect">
            <a:avLst/>
          </a:prstGeom>
          <a:noFill/>
        </p:spPr>
        <p:txBody>
          <a:bodyPr wrap="square" lIns="94085" tIns="47043" rIns="94085" bIns="47043" rtlCol="0">
            <a:spAutoFit/>
          </a:bodyPr>
          <a:lstStyle/>
          <a:p>
            <a:pPr marL="0" marR="0" lvl="0" indent="0" algn="ctr" defTabSz="914400" rtl="0" fontAlgn="auto">
              <a:lnSpc>
                <a:spcPts val="2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85000"/>
                    <a:lumOff val="15000"/>
                  </a:schemeClr>
                </a:solidFill>
                <a:effectLst/>
                <a:uLnTx/>
                <a:uFillTx/>
                <a:ea typeface="+mn-lt"/>
                <a:cs typeface="+mn-cs"/>
                <a:sym typeface="FZHei-B01S" panose="02010601030101010101" pitchFamily="2" charset="-122"/>
              </a:rPr>
              <a:t>选题背景</a:t>
            </a:r>
          </a:p>
        </p:txBody>
      </p:sp>
      <p:sp>
        <p:nvSpPr>
          <p:cNvPr id="38" name="TextBox 15"/>
          <p:cNvSpPr txBox="1"/>
          <p:nvPr/>
        </p:nvSpPr>
        <p:spPr>
          <a:xfrm>
            <a:off x="3348293" y="4485009"/>
            <a:ext cx="2655136" cy="396947"/>
          </a:xfrm>
          <a:prstGeom prst="rect">
            <a:avLst/>
          </a:prstGeom>
          <a:noFill/>
        </p:spPr>
        <p:txBody>
          <a:bodyPr wrap="square" lIns="94085" tIns="47043" rIns="94085" bIns="47043" rtlCol="0">
            <a:spAutoFit/>
          </a:bodyPr>
          <a:lstStyle/>
          <a:p>
            <a:pPr lvl="0" algn="ctr">
              <a:lnSpc>
                <a:spcPts val="2000"/>
              </a:lnSpc>
              <a:spcBef>
                <a:spcPts val="0"/>
              </a:spcBef>
              <a:spcAft>
                <a:spcPts val="0"/>
              </a:spcAft>
              <a:buClrTx/>
              <a:buSzTx/>
              <a:buFontTx/>
              <a:defRPr/>
            </a:pPr>
            <a:r>
              <a:rPr lang="zh-CN" altLang="en-US" sz="3200" b="1" dirty="0">
                <a:solidFill>
                  <a:schemeClr val="tx1">
                    <a:lumMod val="85000"/>
                    <a:lumOff val="15000"/>
                  </a:schemeClr>
                </a:solidFill>
                <a:ea typeface="+mn-lt"/>
                <a:sym typeface="FZHei-B01S" panose="02010601030101010101" pitchFamily="2" charset="-122"/>
              </a:rPr>
              <a:t>项目实现思路</a:t>
            </a:r>
          </a:p>
        </p:txBody>
      </p:sp>
      <p:sp>
        <p:nvSpPr>
          <p:cNvPr id="40" name="TextBox 15"/>
          <p:cNvSpPr txBox="1"/>
          <p:nvPr/>
        </p:nvSpPr>
        <p:spPr>
          <a:xfrm>
            <a:off x="6325767" y="4325709"/>
            <a:ext cx="2283257" cy="1079890"/>
          </a:xfrm>
          <a:prstGeom prst="rect">
            <a:avLst/>
          </a:prstGeom>
          <a:noFill/>
        </p:spPr>
        <p:txBody>
          <a:bodyPr wrap="square" lIns="94085" tIns="47043" rIns="94085" bIns="47043" rtlCol="0">
            <a:spAutoFit/>
          </a:bodyPr>
          <a:lstStyle/>
          <a:p>
            <a:pPr lvl="0" algn="ctr">
              <a:spcBef>
                <a:spcPts val="0"/>
              </a:spcBef>
              <a:spcAft>
                <a:spcPts val="0"/>
              </a:spcAft>
              <a:buClrTx/>
              <a:buSzTx/>
              <a:buFontTx/>
              <a:defRPr/>
            </a:pPr>
            <a:r>
              <a:rPr lang="zh-CN" altLang="en-US" sz="3200" b="1" dirty="0">
                <a:solidFill>
                  <a:schemeClr val="tx1">
                    <a:lumMod val="85000"/>
                    <a:lumOff val="15000"/>
                  </a:schemeClr>
                </a:solidFill>
                <a:ea typeface="+mn-lt"/>
                <a:sym typeface="FZHei-B01S" panose="02010601030101010101" pitchFamily="2" charset="-122"/>
              </a:rPr>
              <a:t>系统的功能展示</a:t>
            </a:r>
          </a:p>
        </p:txBody>
      </p:sp>
      <p:sp>
        <p:nvSpPr>
          <p:cNvPr id="42" name="TextBox 15"/>
          <p:cNvSpPr txBox="1"/>
          <p:nvPr/>
        </p:nvSpPr>
        <p:spPr>
          <a:xfrm>
            <a:off x="8982163" y="4325709"/>
            <a:ext cx="2698896" cy="1572332"/>
          </a:xfrm>
          <a:prstGeom prst="rect">
            <a:avLst/>
          </a:prstGeom>
          <a:noFill/>
        </p:spPr>
        <p:txBody>
          <a:bodyPr wrap="square" lIns="94085" tIns="47043" rIns="94085" bIns="47043" rtlCol="0">
            <a:spAutoFit/>
          </a:bodyPr>
          <a:lstStyle/>
          <a:p>
            <a:pPr lvl="0" algn="ctr">
              <a:spcBef>
                <a:spcPts val="0"/>
              </a:spcBef>
              <a:spcAft>
                <a:spcPts val="0"/>
              </a:spcAft>
              <a:buClrTx/>
              <a:buSzTx/>
              <a:buFontTx/>
              <a:defRPr/>
            </a:pPr>
            <a:r>
              <a:rPr lang="zh-CN" altLang="en-US" sz="3200" b="1" dirty="0">
                <a:solidFill>
                  <a:schemeClr val="tx1">
                    <a:lumMod val="85000"/>
                    <a:lumOff val="15000"/>
                  </a:schemeClr>
                </a:solidFill>
                <a:ea typeface="+mn-lt"/>
                <a:sym typeface="FZHei-B01S" panose="02010601030101010101" pitchFamily="2" charset="-122"/>
              </a:rPr>
              <a:t>扩展：</a:t>
            </a:r>
            <a:r>
              <a:rPr lang="en-US" altLang="zh-CN" sz="3200" b="1" dirty="0">
                <a:solidFill>
                  <a:schemeClr val="tx1">
                    <a:lumMod val="85000"/>
                    <a:lumOff val="15000"/>
                  </a:schemeClr>
                </a:solidFill>
                <a:ea typeface="+mn-lt"/>
                <a:sym typeface="FZHei-B01S" panose="02010601030101010101" pitchFamily="2" charset="-122"/>
              </a:rPr>
              <a:t>Kmeans</a:t>
            </a:r>
            <a:r>
              <a:rPr lang="zh-CN" altLang="en-US" sz="3200" b="1" dirty="0">
                <a:solidFill>
                  <a:schemeClr val="tx1">
                    <a:lumMod val="85000"/>
                    <a:lumOff val="15000"/>
                  </a:schemeClr>
                </a:solidFill>
                <a:ea typeface="+mn-lt"/>
                <a:sym typeface="FZHei-B01S" panose="02010601030101010101" pitchFamily="2" charset="-122"/>
              </a:rPr>
              <a:t>算法的应用</a:t>
            </a: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53" presetClass="entr" presetSubtype="16"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Effect transition="in" filter="fade">
                                      <p:cBhvr>
                                        <p:cTn id="44" dur="500"/>
                                        <p:tgtEl>
                                          <p:spTgt spid="2"/>
                                        </p:tgtEl>
                                      </p:cBhvr>
                                    </p:animEffect>
                                  </p:childTnLst>
                                </p:cTn>
                              </p:par>
                              <p:par>
                                <p:cTn id="45" presetID="53" presetClass="entr" presetSubtype="16"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childTnLst>
                          </p:cTn>
                        </p:par>
                        <p:par>
                          <p:cTn id="60" fill="hold">
                            <p:stCondLst>
                              <p:cond delay="20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2500"/>
                            </p:stCondLst>
                            <p:childTnLst>
                              <p:par>
                                <p:cTn id="65" presetID="22" presetClass="entr" presetSubtype="8"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par>
                          <p:cTn id="68" fill="hold">
                            <p:stCondLst>
                              <p:cond delay="3000"/>
                            </p:stCondLst>
                            <p:childTnLst>
                              <p:par>
                                <p:cTn id="69" presetID="22" presetClass="entr" presetSubtype="8"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left)">
                                      <p:cBhvr>
                                        <p:cTn id="71" dur="500"/>
                                        <p:tgtEl>
                                          <p:spTgt spid="40"/>
                                        </p:tgtEl>
                                      </p:cBhvr>
                                    </p:animEffect>
                                  </p:childTnLst>
                                </p:cTn>
                              </p:par>
                            </p:childTnLst>
                          </p:cTn>
                        </p:par>
                        <p:par>
                          <p:cTn id="72" fill="hold">
                            <p:stCondLst>
                              <p:cond delay="3500"/>
                            </p:stCondLst>
                            <p:childTnLst>
                              <p:par>
                                <p:cTn id="73" presetID="22" presetClass="entr" presetSubtype="8"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36" grpId="0"/>
      <p:bldP spid="38" grpId="0"/>
      <p:bldP spid="40"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20" y="719930"/>
            <a:ext cx="6030357" cy="5418138"/>
          </a:xfrm>
          <a:prstGeom prst="rect">
            <a:avLst/>
          </a:prstGeom>
        </p:spPr>
      </p:pic>
      <p:sp>
        <p:nvSpPr>
          <p:cNvPr id="7" name="文本框 6"/>
          <p:cNvSpPr txBox="1"/>
          <p:nvPr/>
        </p:nvSpPr>
        <p:spPr>
          <a:xfrm>
            <a:off x="4229097" y="2425164"/>
            <a:ext cx="3733800" cy="1938992"/>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01</a:t>
            </a:r>
            <a:endParaRPr lang="zh-CN" altLang="en-US" sz="12000" b="1" dirty="0">
              <a:solidFill>
                <a:schemeClr val="tx1">
                  <a:lumMod val="85000"/>
                  <a:lumOff val="15000"/>
                </a:schemeClr>
              </a:solidFill>
              <a:latin typeface="+mn-ea"/>
            </a:endParaRPr>
          </a:p>
        </p:txBody>
      </p:sp>
      <p:sp>
        <p:nvSpPr>
          <p:cNvPr id="9" name="文本框 8"/>
          <p:cNvSpPr txBox="1"/>
          <p:nvPr/>
        </p:nvSpPr>
        <p:spPr>
          <a:xfrm>
            <a:off x="3409946" y="4639116"/>
            <a:ext cx="5372101" cy="407997"/>
          </a:xfrm>
          <a:prstGeom prst="rect">
            <a:avLst/>
          </a:prstGeom>
          <a:noFill/>
        </p:spPr>
        <p:txBody>
          <a:bodyPr wrap="square" rtlCol="0" anchor="ctr" anchorCtr="0">
            <a:spAutoFit/>
          </a:bodyPr>
          <a:lstStyle/>
          <a:p>
            <a:pPr lvl="0" algn="ctr">
              <a:lnSpc>
                <a:spcPts val="2000"/>
              </a:lnSpc>
              <a:defRPr/>
            </a:pPr>
            <a:r>
              <a:rPr lang="zh-CN" altLang="en-US" sz="3600" b="1" dirty="0">
                <a:solidFill>
                  <a:schemeClr val="tx1">
                    <a:lumMod val="85000"/>
                    <a:lumOff val="15000"/>
                  </a:schemeClr>
                </a:solidFill>
                <a:ea typeface="+mn-lt"/>
                <a:sym typeface="FZHei-B01S" panose="02010601030101010101" pitchFamily="2" charset="-122"/>
              </a:rPr>
              <a:t>选题背景</a:t>
            </a: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a:spcBef>
                <a:spcPct val="0"/>
              </a:spcBef>
            </a:pPr>
            <a:r>
              <a:rPr lang="en-US" altLang="zh-CN" sz="3600" b="1" dirty="0">
                <a:solidFill>
                  <a:schemeClr val="tx1">
                    <a:lumMod val="85000"/>
                    <a:lumOff val="15000"/>
                  </a:schemeClr>
                </a:solidFill>
                <a:cs typeface="+mn-lt"/>
              </a:rPr>
              <a:t>01</a:t>
            </a:r>
            <a:r>
              <a:rPr lang="zh-CN" altLang="en-US" sz="3600" b="1" dirty="0">
                <a:solidFill>
                  <a:schemeClr val="tx1">
                    <a:lumMod val="85000"/>
                    <a:lumOff val="15000"/>
                  </a:schemeClr>
                </a:solidFill>
                <a:cs typeface="+mn-lt"/>
              </a:rPr>
              <a:t>选题背景</a:t>
            </a:r>
          </a:p>
        </p:txBody>
      </p:sp>
      <p:sp>
        <p:nvSpPr>
          <p:cNvPr id="2" name="PA_库_矩形 3"/>
          <p:cNvSpPr/>
          <p:nvPr>
            <p:custDataLst>
              <p:tags r:id="rId1"/>
            </p:custDataLst>
          </p:nvPr>
        </p:nvSpPr>
        <p:spPr>
          <a:xfrm>
            <a:off x="1680479" y="2670040"/>
            <a:ext cx="2133600" cy="2133600"/>
          </a:xfrm>
          <a:prstGeom prst="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7" name="PA_库_矩形 6"/>
          <p:cNvSpPr/>
          <p:nvPr>
            <p:custDataLst>
              <p:tags r:id="rId2"/>
            </p:custDataLst>
          </p:nvPr>
        </p:nvSpPr>
        <p:spPr>
          <a:xfrm>
            <a:off x="1158650" y="4814888"/>
            <a:ext cx="504825" cy="5048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3" name="矩形 2"/>
          <p:cNvSpPr/>
          <p:nvPr/>
        </p:nvSpPr>
        <p:spPr>
          <a:xfrm>
            <a:off x="4951632" y="996944"/>
            <a:ext cx="542925" cy="542925"/>
          </a:xfrm>
          <a:prstGeom prst="rect">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28" name="TextBox 76"/>
          <p:cNvSpPr txBox="1"/>
          <p:nvPr/>
        </p:nvSpPr>
        <p:spPr>
          <a:xfrm>
            <a:off x="5494557" y="996944"/>
            <a:ext cx="4679957" cy="33209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lumMod val="75000"/>
                  </a:prstClr>
                </a:solidFill>
                <a:effectLst/>
                <a:uLnTx/>
                <a:uFillTx/>
                <a:ea typeface="+mn-lt"/>
                <a:cs typeface="Open Sans" pitchFamily="34" charset="0"/>
                <a:sym typeface="+mn-ea"/>
              </a:rPr>
              <a:t>数据可视化</a:t>
            </a:r>
            <a:endParaRPr kumimoji="0" lang="en-US" altLang="zh-CN" sz="2800" b="1" i="0" u="none" strike="noStrike" kern="1200" cap="none" spc="0" normalizeH="0" baseline="0" noProof="0" dirty="0">
              <a:ln>
                <a:noFill/>
              </a:ln>
              <a:solidFill>
                <a:prstClr val="black">
                  <a:lumMod val="75000"/>
                </a:prstClr>
              </a:solidFill>
              <a:effectLst/>
              <a:uLnTx/>
              <a:uFillTx/>
              <a:ea typeface="+mn-lt"/>
              <a:cs typeface="Open Sans" pitchFamily="34" charset="0"/>
              <a:sym typeface="+mn-ea"/>
            </a:endParaRPr>
          </a:p>
          <a:p>
            <a:pPr>
              <a:lnSpc>
                <a:spcPct val="130000"/>
              </a:lnSpc>
            </a:pPr>
            <a:br>
              <a:rPr lang="zh-CN" altLang="en-US" dirty="0">
                <a:solidFill>
                  <a:srgbClr val="000000"/>
                </a:solidFill>
                <a:latin typeface="微软雅黑" panose="020B0503020204020204" pitchFamily="34" charset="-122"/>
                <a:ea typeface="微软雅黑" panose="020B0503020204020204" pitchFamily="34" charset="-122"/>
              </a:rPr>
            </a:br>
            <a:r>
              <a:rPr lang="zh-CN" altLang="en-US" dirty="0">
                <a:solidFill>
                  <a:srgbClr val="000000"/>
                </a:solidFill>
                <a:latin typeface="微软雅黑" panose="020B0503020204020204" pitchFamily="34" charset="-122"/>
                <a:ea typeface="微软雅黑" panose="020B0503020204020204" pitchFamily="34" charset="-122"/>
              </a:rPr>
              <a:t>数据可视化技术的基本思想，是将数据库中每一个数据项作为单个图元元素表示，大量的数据集构成数据图像，同时将数据的各个属性值以多维数据的形式表示，可以从不同的维度观察数据，从而对数据进行更深入的观察和分析。</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black">
                  <a:lumMod val="75000"/>
                </a:prstClr>
              </a:solidFill>
              <a:effectLst/>
              <a:uLnTx/>
              <a:uFillTx/>
              <a:ea typeface="+mn-lt"/>
              <a:cs typeface="Open Sans" pitchFamily="34" charset="0"/>
              <a:sym typeface="+mn-ea"/>
            </a:endParaRPr>
          </a:p>
        </p:txBody>
      </p:sp>
    </p:spTree>
    <p:extLst>
      <p:ext uri="{BB962C8B-B14F-4D97-AF65-F5344CB8AC3E}">
        <p14:creationId xmlns:p14="http://schemas.microsoft.com/office/powerpoint/2010/main" val="2835701841"/>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23" presetClass="entr" presetSubtype="16"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childTnLst>
                                </p:cTn>
                              </p:par>
                            </p:childTnLst>
                          </p:cTn>
                        </p:par>
                        <p:par>
                          <p:cTn id="44" fill="hold">
                            <p:stCondLst>
                              <p:cond delay="2000"/>
                            </p:stCondLst>
                            <p:childTnLst>
                              <p:par>
                                <p:cTn id="45" presetID="2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 grpId="0" bldLvl="0" animBg="1"/>
      <p:bldP spid="7" grpId="0" bldLvl="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a:spcBef>
                <a:spcPct val="0"/>
              </a:spcBef>
            </a:pPr>
            <a:r>
              <a:rPr lang="en-US" altLang="zh-CN" sz="3600" b="1" dirty="0">
                <a:solidFill>
                  <a:schemeClr val="tx1">
                    <a:lumMod val="85000"/>
                    <a:lumOff val="15000"/>
                  </a:schemeClr>
                </a:solidFill>
                <a:cs typeface="+mn-lt"/>
              </a:rPr>
              <a:t>01</a:t>
            </a:r>
            <a:r>
              <a:rPr lang="zh-CN" altLang="en-US" sz="3600" b="1" dirty="0">
                <a:solidFill>
                  <a:schemeClr val="tx1">
                    <a:lumMod val="85000"/>
                    <a:lumOff val="15000"/>
                  </a:schemeClr>
                </a:solidFill>
                <a:cs typeface="+mn-lt"/>
              </a:rPr>
              <a:t>选题背景</a:t>
            </a:r>
          </a:p>
        </p:txBody>
      </p:sp>
      <p:sp>
        <p:nvSpPr>
          <p:cNvPr id="2" name="PA_库_矩形 3"/>
          <p:cNvSpPr/>
          <p:nvPr>
            <p:custDataLst>
              <p:tags r:id="rId1"/>
            </p:custDataLst>
          </p:nvPr>
        </p:nvSpPr>
        <p:spPr>
          <a:xfrm>
            <a:off x="1680479" y="2670040"/>
            <a:ext cx="2133600" cy="2133600"/>
          </a:xfrm>
          <a:prstGeom prst="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7" name="PA_库_矩形 6"/>
          <p:cNvSpPr/>
          <p:nvPr>
            <p:custDataLst>
              <p:tags r:id="rId2"/>
            </p:custDataLst>
          </p:nvPr>
        </p:nvSpPr>
        <p:spPr>
          <a:xfrm>
            <a:off x="1158650" y="4814888"/>
            <a:ext cx="504825" cy="5048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3" name="矩形 2"/>
          <p:cNvSpPr/>
          <p:nvPr/>
        </p:nvSpPr>
        <p:spPr>
          <a:xfrm>
            <a:off x="4951632" y="996944"/>
            <a:ext cx="542925" cy="542925"/>
          </a:xfrm>
          <a:prstGeom prst="rect">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28" name="TextBox 76"/>
          <p:cNvSpPr txBox="1"/>
          <p:nvPr/>
        </p:nvSpPr>
        <p:spPr>
          <a:xfrm>
            <a:off x="5494557" y="996944"/>
            <a:ext cx="4679957" cy="37357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black">
                    <a:lumMod val="75000"/>
                  </a:prstClr>
                </a:solidFill>
                <a:ea typeface="+mn-lt"/>
                <a:cs typeface="Open Sans" pitchFamily="34" charset="0"/>
                <a:sym typeface="+mn-ea"/>
              </a:rPr>
              <a:t>数据分析</a:t>
            </a:r>
            <a:endParaRPr kumimoji="0" lang="en-US" altLang="zh-CN" sz="2800" b="1" i="0" u="none" strike="noStrike" kern="1200" cap="none" spc="0" normalizeH="0" baseline="0" noProof="0" dirty="0">
              <a:ln>
                <a:noFill/>
              </a:ln>
              <a:solidFill>
                <a:prstClr val="black">
                  <a:lumMod val="75000"/>
                </a:prstClr>
              </a:solidFill>
              <a:effectLst/>
              <a:uLnTx/>
              <a:uFillTx/>
              <a:ea typeface="+mn-lt"/>
              <a:cs typeface="Open Sans" pitchFamily="34" charset="0"/>
              <a:sym typeface="+mn-ea"/>
            </a:endParaRPr>
          </a:p>
          <a:p>
            <a:pPr>
              <a:lnSpc>
                <a:spcPct val="130000"/>
              </a:lnSpc>
            </a:pPr>
            <a:r>
              <a:rPr lang="zh-CN" altLang="en-US" dirty="0"/>
              <a:t>数据分析的目的其实就是把隐藏在大批杂乱无章的数据中进行信息的集中、萃取和提炼出来，以便找出所研究对象的内在规律。</a:t>
            </a:r>
          </a:p>
          <a:p>
            <a:pPr>
              <a:lnSpc>
                <a:spcPct val="130000"/>
              </a:lnSpc>
            </a:pPr>
            <a:endParaRPr lang="en-US" altLang="zh-CN" dirty="0">
              <a:sym typeface="+mn-ea"/>
            </a:endParaRPr>
          </a:p>
          <a:p>
            <a:pPr>
              <a:lnSpc>
                <a:spcPct val="130000"/>
              </a:lnSpc>
            </a:pPr>
            <a:r>
              <a:rPr lang="zh-CN" altLang="en-US" dirty="0">
                <a:sym typeface="+mn-ea"/>
              </a:rPr>
              <a:t>数据分析简单来说就是对某一数据进行详细的分析。而专业来说就是指用适当的统计分析方法对所收集来的大量数据进行分析，从而提取有用信息，从而形成结论并对数据加以更为详细的研究和概括总结。</a:t>
            </a:r>
            <a:endParaRPr kumimoji="0" lang="zh-CN" altLang="en-US" b="1" i="0" u="none" strike="noStrike" kern="1200" cap="none" spc="0" normalizeH="0" baseline="0" noProof="0" dirty="0">
              <a:ln>
                <a:noFill/>
              </a:ln>
              <a:solidFill>
                <a:prstClr val="black">
                  <a:lumMod val="75000"/>
                </a:prstClr>
              </a:solidFill>
              <a:effectLst/>
              <a:uLnTx/>
              <a:uFillTx/>
              <a:ea typeface="+mn-lt"/>
              <a:cs typeface="Open Sans" pitchFamily="34" charset="0"/>
              <a:sym typeface="+mn-ea"/>
            </a:endParaRPr>
          </a:p>
        </p:txBody>
      </p:sp>
    </p:spTree>
    <p:extLst>
      <p:ext uri="{BB962C8B-B14F-4D97-AF65-F5344CB8AC3E}">
        <p14:creationId xmlns:p14="http://schemas.microsoft.com/office/powerpoint/2010/main" val="1258246223"/>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23" presetClass="entr" presetSubtype="16"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childTnLst>
                                </p:cTn>
                              </p:par>
                            </p:childTnLst>
                          </p:cTn>
                        </p:par>
                        <p:par>
                          <p:cTn id="44" fill="hold">
                            <p:stCondLst>
                              <p:cond delay="2000"/>
                            </p:stCondLst>
                            <p:childTnLst>
                              <p:par>
                                <p:cTn id="45" presetID="2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 grpId="0" bldLvl="0" animBg="1"/>
      <p:bldP spid="7" grpId="0" bldLvl="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等腰三角形 4"/>
          <p:cNvSpPr/>
          <p:nvPr/>
        </p:nvSpPr>
        <p:spPr>
          <a:xfrm rot="5400000">
            <a:off x="262543" y="374115"/>
            <a:ext cx="668964" cy="576693"/>
          </a:xfrm>
          <a:prstGeom prst="triangl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6" name="椭圆 5"/>
          <p:cNvSpPr/>
          <p:nvPr/>
        </p:nvSpPr>
        <p:spPr>
          <a:xfrm>
            <a:off x="597025" y="148841"/>
            <a:ext cx="358276" cy="358276"/>
          </a:xfrm>
          <a:prstGeom prst="ellipse">
            <a:avLst/>
          </a:prstGeom>
          <a:gradFill flip="none" rotWithShape="1">
            <a:gsLst>
              <a:gs pos="8000">
                <a:srgbClr val="9B7F45"/>
              </a:gs>
              <a:gs pos="83000">
                <a:srgbClr val="E7D6B6"/>
              </a:gs>
            </a:gsLst>
            <a:lin ang="8100000" scaled="1"/>
            <a:tileRect/>
          </a:gradFill>
          <a:ln>
            <a:noFill/>
          </a:ln>
          <a:effectLst>
            <a:innerShdw blurRad="63500" dist="50800" dir="18900000">
              <a:schemeClr val="tx1">
                <a:lumMod val="50000"/>
                <a:lumOff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0918700" y="6006681"/>
            <a:ext cx="1352550" cy="135255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8921" y="6028357"/>
            <a:ext cx="304417" cy="366333"/>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4548004">
            <a:off x="11439309" y="5848141"/>
            <a:ext cx="1505382" cy="1352551"/>
          </a:xfrm>
          <a:prstGeom prst="rect">
            <a:avLst/>
          </a:prstGeom>
        </p:spPr>
      </p:pic>
      <p:sp>
        <p:nvSpPr>
          <p:cNvPr id="13" name="文本框 12"/>
          <p:cNvSpPr txBox="1"/>
          <p:nvPr/>
        </p:nvSpPr>
        <p:spPr>
          <a:xfrm>
            <a:off x="955301" y="327979"/>
            <a:ext cx="3816353" cy="646331"/>
          </a:xfrm>
          <a:prstGeom prst="rect">
            <a:avLst/>
          </a:prstGeom>
          <a:noFill/>
        </p:spPr>
        <p:txBody>
          <a:bodyPr wrap="square" rtlCol="0" anchor="ctr" anchorCtr="0">
            <a:spAutoFit/>
          </a:bodyPr>
          <a:lstStyle/>
          <a:p>
            <a:pPr>
              <a:spcBef>
                <a:spcPct val="0"/>
              </a:spcBef>
            </a:pPr>
            <a:r>
              <a:rPr lang="en-US" altLang="zh-CN" sz="3600" b="1" dirty="0">
                <a:solidFill>
                  <a:schemeClr val="tx1">
                    <a:lumMod val="85000"/>
                    <a:lumOff val="15000"/>
                  </a:schemeClr>
                </a:solidFill>
                <a:cs typeface="+mn-lt"/>
              </a:rPr>
              <a:t>01</a:t>
            </a:r>
            <a:r>
              <a:rPr lang="zh-CN" altLang="en-US" sz="3600" b="1" dirty="0">
                <a:solidFill>
                  <a:schemeClr val="tx1">
                    <a:lumMod val="85000"/>
                    <a:lumOff val="15000"/>
                  </a:schemeClr>
                </a:solidFill>
                <a:cs typeface="+mn-lt"/>
              </a:rPr>
              <a:t>选题背景</a:t>
            </a:r>
          </a:p>
        </p:txBody>
      </p:sp>
      <p:sp>
        <p:nvSpPr>
          <p:cNvPr id="2" name="PA_库_矩形 3"/>
          <p:cNvSpPr/>
          <p:nvPr>
            <p:custDataLst>
              <p:tags r:id="rId1"/>
            </p:custDataLst>
          </p:nvPr>
        </p:nvSpPr>
        <p:spPr>
          <a:xfrm>
            <a:off x="1680479" y="2670040"/>
            <a:ext cx="2133600" cy="2133600"/>
          </a:xfrm>
          <a:prstGeom prst="rect">
            <a:avLst/>
          </a:prstGeom>
          <a:solidFill>
            <a:srgbClr val="4D86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7" name="PA_库_矩形 6"/>
          <p:cNvSpPr/>
          <p:nvPr>
            <p:custDataLst>
              <p:tags r:id="rId2"/>
            </p:custDataLst>
          </p:nvPr>
        </p:nvSpPr>
        <p:spPr>
          <a:xfrm>
            <a:off x="1158650" y="4814888"/>
            <a:ext cx="504825" cy="5048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3" name="矩形 2"/>
          <p:cNvSpPr/>
          <p:nvPr/>
        </p:nvSpPr>
        <p:spPr>
          <a:xfrm>
            <a:off x="4951632" y="996944"/>
            <a:ext cx="542925" cy="542925"/>
          </a:xfrm>
          <a:prstGeom prst="rect">
            <a:avLst/>
          </a:prstGeom>
          <a:solidFill>
            <a:srgbClr val="E1952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40000"/>
              </a:lnSpc>
              <a:spcBef>
                <a:spcPts val="0"/>
              </a:spcBef>
              <a:spcAft>
                <a:spcPts val="0"/>
              </a:spcAft>
              <a:buClrTx/>
              <a:buSzTx/>
              <a:buFontTx/>
              <a:buNone/>
              <a:defRPr/>
            </a:pPr>
            <a:endParaRPr kumimoji="0" sz="1800" b="0" i="0" u="none" strike="noStrike" kern="1200" cap="none" spc="0" normalizeH="0" baseline="0" noProof="0">
              <a:ln>
                <a:noFill/>
              </a:ln>
              <a:solidFill>
                <a:srgbClr val="FF0000"/>
              </a:solidFill>
              <a:effectLst/>
              <a:uLnTx/>
              <a:uFillTx/>
              <a:ea typeface="FZHei-B01S"/>
              <a:cs typeface="+mn-lt"/>
              <a:sym typeface="+mn-lt"/>
            </a:endParaRPr>
          </a:p>
        </p:txBody>
      </p:sp>
      <p:sp>
        <p:nvSpPr>
          <p:cNvPr id="28" name="TextBox 76"/>
          <p:cNvSpPr txBox="1"/>
          <p:nvPr/>
        </p:nvSpPr>
        <p:spPr>
          <a:xfrm>
            <a:off x="5494557" y="996944"/>
            <a:ext cx="4679957" cy="3225883"/>
          </a:xfrm>
          <a:prstGeom prst="rect">
            <a:avLst/>
          </a:prstGeom>
          <a:noFill/>
        </p:spPr>
        <p:txBody>
          <a:bodyPr wrap="square" rtlCol="0">
            <a:spAutoFit/>
          </a:bodyPr>
          <a:lstStyle/>
          <a:p>
            <a:pPr>
              <a:lnSpc>
                <a:spcPct val="130000"/>
              </a:lnSpc>
            </a:pPr>
            <a:r>
              <a:rPr lang="zh-CN" altLang="en-US" dirty="0">
                <a:solidFill>
                  <a:srgbClr val="000000"/>
                </a:solidFill>
                <a:latin typeface="微软雅黑" panose="020B0503020204020204" pitchFamily="34" charset="-122"/>
                <a:ea typeface="微软雅黑" panose="020B0503020204020204" pitchFamily="34" charset="-122"/>
              </a:rPr>
              <a:t>选题的现实意义：</a:t>
            </a:r>
            <a:br>
              <a:rPr lang="zh-CN" altLang="en-US" dirty="0">
                <a:solidFill>
                  <a:srgbClr val="000000"/>
                </a:solidFill>
                <a:latin typeface="微软雅黑" panose="020B0503020204020204" pitchFamily="34" charset="-122"/>
                <a:ea typeface="微软雅黑" panose="020B0503020204020204" pitchFamily="34" charset="-122"/>
              </a:rPr>
            </a:b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rPr>
              <a:t>对学生而言：可以了解自己每次考试的变化曲线，预测之后的考试成绩；可以从试卷分析中知道自己哪方面知识点有遗漏，哪个学科有不足；</a:t>
            </a:r>
            <a:endParaRPr lang="en-US" altLang="zh-CN" sz="1400" dirty="0">
              <a:solidFill>
                <a:srgbClr val="000000">
                  <a:lumMod val="85000"/>
                  <a:lumOff val="15000"/>
                </a:srgb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rgbClr val="000000">
                  <a:lumMod val="85000"/>
                  <a:lumOff val="15000"/>
                </a:srgb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对老师而言：</a:t>
            </a: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rPr>
              <a:t>进行试卷分析找出命题点，考察范围，知识点分布，</a:t>
            </a: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知道易出题点</a:t>
            </a: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rPr>
              <a:t>；分析全班的得分情况，知道易出错点，</a:t>
            </a: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易得分点，预估新高考的等级赋分</a:t>
            </a: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rPr>
              <a:t>；</a:t>
            </a:r>
            <a:r>
              <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sym typeface="+mn-ea"/>
              </a:rPr>
              <a:t>分析每个学生的分数，指出其主要失误的原因或值得表扬的地方，强调好今后努力的方向。</a:t>
            </a:r>
            <a:endParaRPr lang="zh-CN" altLang="en-US" sz="1400" dirty="0">
              <a:solidFill>
                <a:srgbClr val="000000">
                  <a:lumMod val="85000"/>
                  <a:lumOff val="15000"/>
                </a:srgbClr>
              </a:solidFill>
              <a:latin typeface="微软雅黑" panose="020B0503020204020204" pitchFamily="34" charset="-122"/>
              <a:ea typeface="微软雅黑" panose="020B0503020204020204" pitchFamily="34" charset="-122"/>
            </a:endParaRPr>
          </a:p>
          <a:p>
            <a:pPr>
              <a:lnSpc>
                <a:spcPct val="130000"/>
              </a:lnSpc>
            </a:pPr>
            <a:endParaRPr kumimoji="0" lang="en-US" altLang="zh-CN" sz="1400" b="1"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Open Sans" pitchFamily="34" charset="0"/>
              <a:sym typeface="+mn-ea"/>
            </a:endParaRPr>
          </a:p>
        </p:txBody>
      </p:sp>
    </p:spTree>
    <p:extLst>
      <p:ext uri="{BB962C8B-B14F-4D97-AF65-F5344CB8AC3E}">
        <p14:creationId xmlns:p14="http://schemas.microsoft.com/office/powerpoint/2010/main" val="1485101235"/>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1500"/>
                            </p:stCondLst>
                            <p:childTnLst>
                              <p:par>
                                <p:cTn id="40" presetID="23" presetClass="entr" presetSubtype="16"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childTnLst>
                                </p:cTn>
                              </p:par>
                            </p:childTnLst>
                          </p:cTn>
                        </p:par>
                        <p:par>
                          <p:cTn id="44" fill="hold">
                            <p:stCondLst>
                              <p:cond delay="2000"/>
                            </p:stCondLst>
                            <p:childTnLst>
                              <p:par>
                                <p:cTn id="45" presetID="2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3" grpId="0"/>
      <p:bldP spid="2" grpId="0" bldLvl="0" animBg="1"/>
      <p:bldP spid="7" grpId="0" bldLvl="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452" y="517479"/>
            <a:ext cx="8701690" cy="605023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3080819" y="719930"/>
            <a:ext cx="6030357" cy="5418138"/>
          </a:xfrm>
          <a:prstGeom prst="rect">
            <a:avLst/>
          </a:prstGeom>
        </p:spPr>
      </p:pic>
      <p:sp>
        <p:nvSpPr>
          <p:cNvPr id="7" name="文本框 6"/>
          <p:cNvSpPr txBox="1"/>
          <p:nvPr/>
        </p:nvSpPr>
        <p:spPr>
          <a:xfrm>
            <a:off x="4229098" y="2425650"/>
            <a:ext cx="3733800" cy="1938020"/>
          </a:xfrm>
          <a:prstGeom prst="rect">
            <a:avLst/>
          </a:prstGeom>
          <a:noFill/>
        </p:spPr>
        <p:txBody>
          <a:bodyPr wrap="square" rtlCol="0" anchor="ctr" anchorCtr="0">
            <a:spAutoFit/>
          </a:bodyPr>
          <a:lstStyle/>
          <a:p>
            <a:pPr algn="ctr"/>
            <a:r>
              <a:rPr lang="en-US" altLang="zh-CN" sz="12000" b="1" dirty="0">
                <a:solidFill>
                  <a:schemeClr val="tx1">
                    <a:lumMod val="85000"/>
                    <a:lumOff val="15000"/>
                  </a:schemeClr>
                </a:solidFill>
                <a:latin typeface="+mn-ea"/>
              </a:rPr>
              <a:t>02</a:t>
            </a:r>
            <a:endParaRPr lang="zh-CN" altLang="en-US" sz="12000" b="1" dirty="0">
              <a:solidFill>
                <a:schemeClr val="tx1">
                  <a:lumMod val="85000"/>
                  <a:lumOff val="15000"/>
                </a:schemeClr>
              </a:solidFill>
              <a:latin typeface="+mn-ea"/>
            </a:endParaRPr>
          </a:p>
        </p:txBody>
      </p:sp>
      <p:sp>
        <p:nvSpPr>
          <p:cNvPr id="9" name="文本框 8"/>
          <p:cNvSpPr txBox="1"/>
          <p:nvPr/>
        </p:nvSpPr>
        <p:spPr>
          <a:xfrm>
            <a:off x="3448538" y="4363670"/>
            <a:ext cx="5372101" cy="645160"/>
          </a:xfrm>
          <a:prstGeom prst="rect">
            <a:avLst/>
          </a:prstGeom>
          <a:noFill/>
        </p:spPr>
        <p:txBody>
          <a:bodyPr wrap="square" rtlCol="0" anchor="ctr" anchorCtr="0">
            <a:spAutoFit/>
          </a:bodyPr>
          <a:lstStyle/>
          <a:p>
            <a:pPr algn="ctr">
              <a:spcBef>
                <a:spcPct val="0"/>
              </a:spcBef>
            </a:pPr>
            <a:r>
              <a:rPr lang="zh-CN" altLang="en-US" sz="3600" b="1" dirty="0">
                <a:solidFill>
                  <a:schemeClr val="tx1">
                    <a:lumMod val="85000"/>
                    <a:lumOff val="15000"/>
                  </a:schemeClr>
                </a:solidFill>
                <a:latin typeface="+mn-ea"/>
              </a:rPr>
              <a:t>实现思路</a:t>
            </a: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2762" y="1143027"/>
            <a:ext cx="761265" cy="761265"/>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2080" y="3596995"/>
            <a:ext cx="859283" cy="8592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par>
                          <p:cTn id="21" fill="hold">
                            <p:stCondLst>
                              <p:cond delay="1000"/>
                            </p:stCondLst>
                            <p:childTnLst>
                              <p:par>
                                <p:cTn id="22" presetID="3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par>
                          <p:cTn id="34" fill="hold">
                            <p:stCondLst>
                              <p:cond delay="25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 by="(-#ppt_w*2)" calcmode="lin" valueType="num">
                                      <p:cBhvr rctx="PPT">
                                        <p:cTn id="37" dur="500" autoRev="1" fill="hold">
                                          <p:stCondLst>
                                            <p:cond delay="0"/>
                                          </p:stCondLst>
                                        </p:cTn>
                                        <p:tgtEl>
                                          <p:spTgt spid="9"/>
                                        </p:tgtEl>
                                        <p:attrNameLst>
                                          <p:attrName>ppt_w</p:attrName>
                                        </p:attrNameLst>
                                      </p:cBhvr>
                                    </p:anim>
                                    <p:anim by="(#ppt_w*0.50)" calcmode="lin" valueType="num">
                                      <p:cBhvr>
                                        <p:cTn id="38" dur="500" decel="50000" autoRev="1" fill="hold">
                                          <p:stCondLst>
                                            <p:cond delay="0"/>
                                          </p:stCondLst>
                                        </p:cTn>
                                        <p:tgtEl>
                                          <p:spTgt spid="9"/>
                                        </p:tgtEl>
                                        <p:attrNameLst>
                                          <p:attrName>ppt_x</p:attrName>
                                        </p:attrNameLst>
                                      </p:cBhvr>
                                    </p:anim>
                                    <p:anim from="(-#ppt_h/2)" to="(#ppt_y)" calcmode="lin" valueType="num">
                                      <p:cBhvr>
                                        <p:cTn id="39" dur="1000" fill="hold">
                                          <p:stCondLst>
                                            <p:cond delay="0"/>
                                          </p:stCondLst>
                                        </p:cTn>
                                        <p:tgtEl>
                                          <p:spTgt spid="9"/>
                                        </p:tgtEl>
                                        <p:attrNameLst>
                                          <p:attrName>ppt_y</p:attrName>
                                        </p:attrNameLst>
                                      </p:cBhvr>
                                    </p:anim>
                                    <p:animRot by="21600000">
                                      <p:cBhvr>
                                        <p:cTn id="40" dur="100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TotalTime>
  <Words>1148</Words>
  <Application>Microsoft Office PowerPoint</Application>
  <PresentationFormat>宽屏</PresentationFormat>
  <Paragraphs>156</Paragraphs>
  <Slides>37</Slides>
  <Notes>37</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-apple-system</vt:lpstr>
      <vt:lpstr>Geometr706 BlkCn BT</vt:lpstr>
      <vt:lpstr>等线</vt:lpstr>
      <vt:lpstr>等线 Light</vt:lpstr>
      <vt:lpstr>微软雅黑</vt:lpstr>
      <vt:lpstr>Arial</vt:lpstr>
      <vt:lpstr>Arial</vt:lpstr>
      <vt:lpstr>Lucida Console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dc:title>
  <dc:creator>张冰聪</dc:creator>
  <cp:lastModifiedBy>zhx</cp:lastModifiedBy>
  <cp:revision>72</cp:revision>
  <dcterms:created xsi:type="dcterms:W3CDTF">2018-10-13T02:45:00Z</dcterms:created>
  <dcterms:modified xsi:type="dcterms:W3CDTF">2021-07-14T09:49:05Z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